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4" r:id="rId2"/>
    <p:sldId id="356" r:id="rId3"/>
    <p:sldId id="339" r:id="rId4"/>
    <p:sldId id="359" r:id="rId5"/>
    <p:sldId id="355" r:id="rId6"/>
    <p:sldId id="292" r:id="rId7"/>
    <p:sldId id="328" r:id="rId8"/>
    <p:sldId id="360" r:id="rId9"/>
    <p:sldId id="341" r:id="rId10"/>
    <p:sldId id="342" r:id="rId11"/>
    <p:sldId id="344" r:id="rId12"/>
    <p:sldId id="346" r:id="rId13"/>
    <p:sldId id="345" r:id="rId14"/>
    <p:sldId id="343" r:id="rId15"/>
    <p:sldId id="347" r:id="rId16"/>
    <p:sldId id="349" r:id="rId17"/>
    <p:sldId id="350" r:id="rId18"/>
    <p:sldId id="353" r:id="rId19"/>
    <p:sldId id="334" r:id="rId20"/>
    <p:sldId id="352" r:id="rId21"/>
    <p:sldId id="329" r:id="rId22"/>
    <p:sldId id="351" r:id="rId23"/>
    <p:sldId id="302" r:id="rId24"/>
    <p:sldId id="354" r:id="rId25"/>
    <p:sldId id="338" r:id="rId26"/>
    <p:sldId id="335" r:id="rId27"/>
    <p:sldId id="336" r:id="rId28"/>
    <p:sldId id="275" r:id="rId29"/>
    <p:sldId id="357" r:id="rId30"/>
    <p:sldId id="358" r:id="rId31"/>
    <p:sldId id="304" r:id="rId32"/>
    <p:sldId id="306" r:id="rId33"/>
    <p:sldId id="307" r:id="rId34"/>
    <p:sldId id="318" r:id="rId3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2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9"/>
    <p:restoredTop sz="93033" autoAdjust="0"/>
  </p:normalViewPr>
  <p:slideViewPr>
    <p:cSldViewPr showGuides="1">
      <p:cViewPr varScale="1">
        <p:scale>
          <a:sx n="93" d="100"/>
          <a:sy n="93" d="100"/>
        </p:scale>
        <p:origin x="2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8T18:36:06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17639 6897 24575,'-31'0'0,"0"0"0,-4 0 0,1 0 0,2 0 0,1 0-782,4 0 1,-1 0 781,-5 0 0,0 0 0,5 0 0,1 0-856,-7 0 0,-3 0 856,-6 0 0,0 0 0,6 0 0,0 0 0,-6 0 0,-1 0 0,5 0 0,0 0 0,3-1 0,-1 2 0,-2 6 0,0 1 0,3-6 0,1 0 172,7 7 0,2-2-172,-1-6 0,3-2 0,-12 1 0,1 0 0,15 0 710,-11 24-710,43-19 1739,-8 19-1739,31-24 0,0 0 0,-10 0 0,1 0-640,9 0 1,1 0 639,1 0 0,0 0 0,2-1 0,1 2 0,2 7 0,0 0 0,-9-6 0,1 0 0,-1 3 0,3 1 0,-3-2 0,-4-3 0,0-2-408,14 1 0,-3 0 408,-1 0-145,-14 0 0,1 0 145,9 0 0,0 0 0,1 0 0,-1 0 0,0 0 0,0 0 1657,-15 0-1657,19 0 878,-33 0-878,33 0 332,-35 0-332,12 0 0,-16 0 0,16 0 0,-12 0 0,11 0 0,17 0 0,-25 0 0,25 0 0</inkml:trace>
  <inkml:trace contextRef="#ctx0" brushRef="#br0" timeOffset="3439">6474 12577 24575,'-35'0'0,"6"0"0,-1 0 0,2 0 0,-1 0 0,-10 0 0,0 0-1129,11 0 1,1 0 1128,-7 0 0,1 0 0,5 0 0,1 0 0,0 0 0,-1 0 0,-5 0 0,0 0 0,5 0 0,1 0 0,-9 0 0,1 0 0,8 0 0,-1 0 0,-5 0 0,0 0 0,1 0 0,1 0 0,-5 0 0,-1 0 0,-2 0 0,0 0 0,4 0 0,-1 0 0,1 0 0,0 0 0,7-1 0,1 2 157,1 6 0,1 1-157,-10-4 0,10 4 0,-1 0 0,-13-8 0,13 0 0,1 0 0,-11 0 0,1 0 0,10 0 0,-1 0 0,-21 0 0,21 0 0,-1 0 0,-16 0 0,8 0 0,0 0 0,-1 0 0,1 0 0,0 0 0,-1 0 0,1 0 0,0 0 0,0 0 0,-1 0 0,1 0 0,0 0 467,15 0-467,5 0 0,-1 0 0,12 0 1143,-27 0-1143,27 0 333,-12 0-333,16 0 0,0 0 0,0 0 0</inkml:trace>
  <inkml:trace contextRef="#ctx0" brushRef="#br0" timeOffset="6806">7197 4586 24575,'-35'0'0,"7"0"0,-3 0 0,-12 0 0,-2 0-1093,13 0 1,-1 0 0,-4 0 954,-2 0 1,-4 0 0,-3 0 0,0 0 0,4 0-683,3 0 1,2 0 0,0 0 0,-3 0 586,-2 0 1,-3 0 0,-2 0 0,2 0-1,3 0 233,-11 0 0,4 0 0,2 0 0,9 0 0,2 0 0,0 0-62,-3 0 1,-1 0 0,2 0 61,-8 0 0,1 0 0,11 0 0,-2 0 0,1 0 0,-3 0 0,-1 0 0,2 0 0,-10 0 0,2 0 0,4 0 0,3 0-194,12 0 0,1 0 194,0 0 0,0 0 0,-15 0 653,14 0 0,1 0-653,6 0 3276,-13 0-2267,13 0 1706,-16 0-2715,15 0 668,4 0-668,1 0 0,11 0 0,-12 0 0,16 0 0</inkml:trace>
  <inkml:trace contextRef="#ctx0" brushRef="#br0" timeOffset="14057">15858 7849 24575,'35'0'0,"0"0"0,-10 0 0,1 0-833,21 0 833,-21 0 0,1 0 137,4 0 0,-3 0-137,-5 0 0,9 8 0,-1 0 0,-7-4 0,1 4 0,1 0 0,9-8 0,0 0 0,1 0 0,-1 0 0,0 0 0,0 0 0,1 0 0,-1 0 0,0 0 0,0 0 0,-15 0 0,27 0 0,-23 0 0,4 0 0,2 0 0,8 0-258,-9 0 0,0 0 258,11 0 0,-15 0 0,1 0 0,9 0 0,0 0 0,-10 0 0,1 0 0,13 0 0,-13 7 0,-1 1 0,11-4 0,-1 12 0,-10-15 0,1-2 0,13 1 0,-13 0 0,-1 0 0,10 0-179,-6 0 1,1 0 178,11 0 0,-12 0 0,1 0 0,-4 0 0,-1 0 0,14 0-164,-13 0 0,-1 0 164,10 0 0,1 0 0,-11 0 0,1 0 0,13 0 0,-14 0 0,1 0 0,9 0 631,0 0-631,1 0 0,-1 0 0,0 0 0,0 0 0,1 16 0,-1-13 0,8 13 0,-6-16 0,-9 0 0,3 0 776,-11 0-776,15 0 353,-15 0-353,11 0 0,-11 0 0,15 0 0,0 0 0,0 0 0,1 0 0,-1 0 0,0 0 0,0 0 0,1 0 0,-1 0 0,0 0 0,1 0 0,-1 0 0,0 0-390,-6 0 1,1 0 389,11 0 0,-12 1 0,1-2 0,-4-6 0,-1-2 0,14 6 0,-5-6 0,-1 2 0,-10 7 0,24 0 0,-27-16 0,15 12 0,0-11 0,1 15 0,-1 0 779,-15 0-779,11 0 0,-11 0 0,15 0 0,0 0 0,0 0 0,1 0 0,7-16 0,-6 12 0,6-12 0,-8 16 0,1 0 0,-1 0 0,0 0 0,-9 1 0,-1-2 0,14-14 0,-13 13 0,-1 0 0,11-14 0,-1 16 0,0 0 0,0 0 0,-15 0 0,11 0 0,-11 0 0,15 0 0,1 0 0,-17 0 0,12 0 0,-11 0 0,23 0 0,-6 0 0,7 0 0,-9 0 0,-16 0 0,13 0 0,-13 0 0,1 0 0,11 0 0,-27 0 0,28 0 0,-28 0 0,11 0 0,-15 0 0,16 0 0,-12 0 0,12 0 0</inkml:trace>
  <inkml:trace contextRef="#ctx0" brushRef="#br0" timeOffset="20833">15099 9913 24575,'36'0'0,"-5"0"0,4 0 0,5 0 0,2 0-1093,-7 0 1,1 0 0,1 0-1,6 0 1,1 0 0,-1 0 1056,-7 0 1,0 0-1,1 0 36,9 0 0,2 0 0,-4 0-198,-5 0 1,0 0 197,-2 0 0,2 0 0,-1 0 0,3 0 0,0 0 0,5 0 0,0 0 0,2 0 0,-2 0 0,-10 0 0,-1 0 226,0 0 1,0 0-227,1 2 0,-1-4 0,-8-9 0,1-1 0,5 9 0,0 0 0,-5-10 0,-1 2-326,0 11 1,1 0 325,5-7 0,1-2 0,-3 7 0,0 1 0,6-6 0,-1-2 0,-5 0 0,1 2 0,2 6 0,-2-2 0,7-12 0,-14 13 0,1 4 0,0-1 0,-1-2 2691,15-15-2691,-15 14 0,1 0 0,9-14 0,0 16 0,0 0 0,1 0 0,-1 0 2031,0 0-2031,0 0 0,9 0 0,-7 0 0,6 0 375,-17 0 0,-1 0-375,14 0 0,-13 0 0,-1 0 0,10 0 920,1 0-920,-1 0 0,0 0 227,-15 0-227,11 0 0,-27 0 0,12 0 635,-1 0-635,-11 0 0,12 0 0,-16 0 0,16 0 0,-12 0 0,11 0 0</inkml:trace>
  <inkml:trace contextRef="#ctx0" brushRef="#br0" timeOffset="29106">6756 6791 24575,'0'0'0</inkml:trace>
  <inkml:trace contextRef="#ctx0" brushRef="#br0" timeOffset="37848">5239 7585 24575,'35'0'0,"1"0"0,-1 0 0,-10 0 0,1 0-823,13 0 823,-6 0 0,1 0 0,5 0 0,-2 0 0,0 0-938,5 0 938,-6 0 0,2 0 0,-10 0 0,-1 0 0,8 0 0,0 0 0,-7 0 0,-1 0 0,-1 0 0,-1 0 0,1 1 0,-1-2 0,14-15 0,-5 14 0,-1 0 0,6-14 213,-13 15 0,-1 2-213,11-1 0,-1 0 0,8 0 0,-6 0 0,6 0 0,-23 0 0,11 0 0,-11 0 396,-1 0-396,13 0 939,-13 0-939,1 0 0,11 0 0,-11 0 0,0 0 0,11 0 0,-12 0 0,17 0 0,-1 0 0,0 0 0,-15 0 0,11-15 0,-11 11 0,-1-12 0,-3 16 0,0 0 0,-12 0 0,11 0 0,1 0 0,-12 0 0,27 0 0,-27 0 0,12 0 0,-16 0 0,16 0 0,-12 0 0,11 0 0,-15 0 0</inkml:trace>
  <inkml:trace contextRef="#ctx0" brushRef="#br0" timeOffset="45869">2487 16669 24575,'36'0'0,"-1"0"0,8 0 0,-6 0-1026,-8 1 0,1-2 1026,-2-7 0,-1 0 0,0 6 0,1 0 0,5-5 0,1-2 0,-7 1 0,0 1 0,0 5 0,1 0 0,6-5 0,-1-2 0,6-6 0,-14 12 0,1 2 0,1-8 0,-3 2 660,0 7-660,23 0 339,-28 0-339,1 0 0,11 0 0,-3 0 1053,-7 0-1053,18 0 0,-19 0 0,15 0 0,-15 0 0,11 0 0,-11 0 0,-1 0 0,13 0 0,-13 0 0,1 0 0,11 0 0,-27 0 0,28 0 0,-13 0 0,16 0 0,-15 0 0,11 0 0,-11 0 0,15 0 0,1 0 0,-1 0 0,0 0 0,-15 0 0,11 0 0,-11 0 0,23 16 0,-6-12 0,6 11-382,-17-15 0,-1 0 382,14 16 0,-13-14 0,-1 0 0,11 13 0,-11-14 0,0-2 0,15 17 0,-15-14 0,1 0 0,0 6 0,-1 0 0,14-8-94,-14 7 1,1 1 93,9-4 0,-10 4 0,1 0 0,13-8 0,-14 0 0,1 0 0,17 0 0,-6 16 0,7-12 0,-9 11 0,0-15 0,-15 0 0,11 0 0,-11 0 0,-1 0 757,13 0-757,-28 0 194,27 0-194,-27 0 0,27 0 0,-11 0 0,-1 0 0,13 16 0,-28-12 0,11 12 0,1-16 0,4 0 0,15 0 0,-15 0 0,11 0 0,-12 0 0,17 0 0,-11 0 0,1 0-480,13 0 480,-10 0 0,1 0 0,7 0 0,6 0 0,-17 0 0,-1 0 0,14 0 0,-13 1 0,-1-2 0,10-15 0,-9 14 0,-1 0 0,15-14 0,-15 8 0,1 1 0,9 3 0,0-12 0,0 0-68,1 12 68,-1-11 0,0 15 0,-15 0 0,11-16 0,-11 12 0,23-12 0,-17 15 0,1 2 478,20-1-478,-12 0 70,-4 0-70,-11 0 0,15 0 0,1 0 0,-1 0 0,-15 0 0,11 0 0,-12 0 0,1 0 0,11 0 0,-27 0 0,28 0 0,-28 0 0,27 0 0,-27 0 0,27 0 0,-27 0 0,28 0 0,-13 0 0,1 0 0,11 0 0,-11 0 0,15 0 0,-15 0 0,11 0 0,12 0-438,-2 0 438,-11 0 0,-1 0 0,6 0 0,-9 0 0,-1 0 0,14 0 0,-5 0 0,-1 0 0,6 0 0,-13 0 0,-1 0 0,11 0 0,-1 0 0,0 0 0,0 0 0,1 0 0,-17 0 0,13 0 0,-29 0 0,29 0 438,-28 0-438,27 0 0,-27 0 0,27 0 0,-27 0 0,36 0 0,-19 0 0,7 0 0,3-15 0,-12 11 0,1-12 0,11 16 0,-27 0 0,28 0 0,-28 0 0,27 0 0,-11 0 0,-1 0 0,-3 0 0,0 0 0,3 0 0,1 0 0,-5 0 0,1 0 0,-12 0 0,27 0 0,-27 0 0,12 0 0,0 0 0,-12 0 0,11 0 0,-15 0 0,16 0 0,-12 0 0,12 0 0</inkml:trace>
  <inkml:trace contextRef="#ctx0" brushRef="#br0" timeOffset="51805">9508 16157 24575,'17'-30'0,"0"0"0,0 0 0,5-8 0,1-1 0,2-2 0,-3 9 0,0-1 0,1 0 0,0-2-820,3-4 1,1-2 0,0 0 0,-1 0-1,1-1 1,-1 0 0,0 0 0,1-1 163,-4 6 1,-1-1-1,1 0 1,0 0 0,0 1 78,-1 2 1,0 1 0,-1 0 0,1 0 0,-2-2 576,1-2 0,-2-1 0,0-1 0,1 1 0,-1 1-139,7-5 1,1 2 0,-1-1-1,-3 0 139,-3-1 0,-3-1 0,1 0 0,2 2 0,4 3 0,3 1 0,-1 1 0,-1-2 0,-5 0 0,-2-2 0,-1 1 0,2 2-395,2 3 1,0 1 0,1 2 0,1-1 394,-1 2 0,2 0 0,0 1 0,0 1 0,6-7 0,1 1 0,0 0 0,1 0 0,1-1 0,0 1 0,1 0 0,0-1 0,0 1 0,-4 3 0,-1-1 0,2 0 0,3-1 0,2-1 0,0 1 0,-1 1 0,0 0 0,0 1 0,-6 5 0,-1 1 0,1-1 0,-1 1 0,0-1 0,-1 0 0,0 0 0,-1 2 0,2-1 0,-2 2 0,2-1 396,5-3 1,1-1-1,-3 4-396,-1 5 0,-1 1 0,-1-2 0,2-2 0,-2 0 0,9-8 0,-3 0 0,-7 2 0,1 1 1163,4-2 1,2 1-1164,0 3 0,3 1 0,-6 6 0,3 1 0,-1 0 546,-2 0 1,-1 0 0,1-1-547,1-3 0,-1 0 0,0 0 0,-2 3 0,0 2 0,-1-2 0,2-4 0,0-1 0,0 0 0,0 0 0,0 0 0,1 2 0,-3 3 0,0 1 0,2 0 0,1-2 0,2 0 0,-1-2 0,-3 1 0,6-12 0,-1 0 0,5 9 0,6 1 0,-8-3 0,-8-11 0,-3 0 0,9 9 0,1 1 0,-1-8 0,0-1 0,-6 13 0,0-1 0,0 1 0,-5-1 0,0 0 0,2 1 0,7-1 0,2 0 0,-1 2 0,3-6 0,0 1 0,-1 4 0,1 1 0,0 0 224,-5 4 1,-2 1 0,0-3-225,3-5 0,0-2 0,-1 1 0,-2 7 0,-1 1 0,-1-2-26,-4-4 0,-1-2 0,0 2 26,13-4 0,-1 1 61,-8-9 1,1 1-62,5 7 0,0 1 0,-13 2 0,-1-1 571,7 0 0,-1 1-571,-6 6 0,-2-1 0,0-6 0,1 1 0,17-10 0,-13 17 0,-1 1 2588,1-3-2588,-1 3 0,-3 3 2293,-14 10-2293,27-28 1813,-27 28-1813,28-11 1132,-29-1-1132,13 12 0,0-11 0,-12 15 0,11 0 0,-15 0 0,-15 0 0,11 0 0,-28 15 0,13-11 0,-16 27 0,-9-11-1034,7 0 1034,8-5 0,-1 1 0,-9 4 0,4 15 0,4-15 0,27-5 0,-28 1 0,28-12 0,-11 11 0,15-15 1034,0 16-1034,0-12 0,15 12 0,-11-16 0,12 0 0,0 0 0,-12 0 0,11 0 0,-15 0 0,16 0 0,-12 0 0,27 0 0,-27-16 0,12 12 0,0-12 0,-13 16 0,29-15 0,-5-5 0,10 1 0,-9-13 0,3 28 0,-11-27 0,-1 11 0,13 1 0,-28 3 0,27 0 0,-27 12 0,12-11 0,-16 15 0,0 0 0,15 0 0,-11 0 0,12 0 0,-16 0 0,0 15 0,-16-11 0,12 12 0,-11 0 0,15-12 0,0 11 0,0 1 0,-16 4 0,12 15 0,-27 0 0,27-15 0,-28 11 0,29-11 0,-29-1 0,28 13 0,-11-28 0,15 27 0,-16-27 0,12 12 0,-12-16 0,16 15 0,0-11 0,0 12 0,0-16 0,0 0 0,0 0 0</inkml:trace>
  <inkml:trace contextRef="#ctx0" brushRef="#br0" timeOffset="90258">15364 12841 24575,'0'0'0</inkml:trace>
  <inkml:trace contextRef="#ctx0" brushRef="#br0" timeOffset="91857">6862 17851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0T18:17:32.04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5380 6985 24575,'20'0'0,"27"0"0,-8 0 0,-1 0 0,2 0-1048,-11 0 1,-1 0 1047,10-1 0,-1 2 0,-10 7 0,1 0 0,6-6 0,2 0 0,0 6 0,-1-1 0,-8-6 0,1-2 0,6 1 0,-2 0 0,7 0 336,-13 0 1,-1 0-337,11 0 0,-1 0 346,0 0-346,1 0 0,-1 0 0,-16 0 0,21 0 0,-35 0 1076,35 0-1076,-36 0 0,27 16 0,-27-12 0,27 12 0,-27-16 0,12 0 0,-1 0 0,-11 0 0,12 0 0,-16 15 0,0-11 0,0 12 0,0-16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6E1B6EF-ED34-4915-9548-A59C8A6676F8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2F81894-4E42-4C20-B559-1A0CBC527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1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1894-4E42-4C20-B559-1A0CBC527A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1894-4E42-4C20-B559-1A0CBC527A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6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2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5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9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2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5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8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A0C9-335D-425F-A2CE-581AAF9F3357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1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10.png"/><Relationship Id="rId7" Type="http://schemas.openxmlformats.org/officeDocument/2006/relationships/image" Target="../media/image1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130.png"/><Relationship Id="rId4" Type="http://schemas.openxmlformats.org/officeDocument/2006/relationships/image" Target="../media/image43.png"/><Relationship Id="rId9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745728"/>
          </a:xfrm>
        </p:spPr>
        <p:txBody>
          <a:bodyPr>
            <a:normAutofit/>
          </a:bodyPr>
          <a:lstStyle/>
          <a:p>
            <a:r>
              <a:rPr lang="en-US" sz="4000" dirty="0"/>
              <a:t>Composition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Sayan Mitra</a:t>
            </a:r>
          </a:p>
          <a:p>
            <a:r>
              <a:rPr lang="en-US" dirty="0"/>
              <a:t>Verifying </a:t>
            </a:r>
            <a:r>
              <a:rPr lang="en-US"/>
              <a:t>cyberphysical</a:t>
            </a:r>
            <a:r>
              <a:rPr lang="en-US" dirty="0"/>
              <a:t> systems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  <p:pic>
        <p:nvPicPr>
          <p:cNvPr id="1028" name="Picture 4" descr="Modular Solution – Two-Stack Type Generator | Denyo United Machinery">
            <a:extLst>
              <a:ext uri="{FF2B5EF4-FFF2-40B4-BE49-F238E27FC236}">
                <a16:creationId xmlns:a16="http://schemas.microsoft.com/office/drawing/2014/main" id="{D1A6D13C-394E-A14E-B37B-F5C53E9AE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538" y="1219200"/>
            <a:ext cx="3202607" cy="23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78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E89B-D59E-BF47-82BD-D67F1DFA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composition: synchronous transitions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850836-823E-A344-A7EF-29DA663D9A64}"/>
              </a:ext>
            </a:extLst>
          </p:cNvPr>
          <p:cNvGrpSpPr/>
          <p:nvPr/>
        </p:nvGrpSpPr>
        <p:grpSpPr>
          <a:xfrm>
            <a:off x="3953172" y="2013753"/>
            <a:ext cx="4874231" cy="3625047"/>
            <a:chOff x="3953172" y="2013753"/>
            <a:chExt cx="4874231" cy="362504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E7ED3B-1AC1-8C4F-9FA4-8235B70F2743}"/>
                </a:ext>
              </a:extLst>
            </p:cNvPr>
            <p:cNvSpPr/>
            <p:nvPr/>
          </p:nvSpPr>
          <p:spPr>
            <a:xfrm>
              <a:off x="5701469" y="506072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9A59BF-B99E-2048-80CA-7B50545C4C8A}"/>
                </a:ext>
              </a:extLst>
            </p:cNvPr>
            <p:cNvSpPr/>
            <p:nvPr/>
          </p:nvSpPr>
          <p:spPr>
            <a:xfrm>
              <a:off x="6605558" y="426117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14D288-5977-254B-A09A-6E9415EBCD5B}"/>
                </a:ext>
              </a:extLst>
            </p:cNvPr>
            <p:cNvSpPr/>
            <p:nvPr/>
          </p:nvSpPr>
          <p:spPr>
            <a:xfrm>
              <a:off x="4826728" y="426117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7CB602-6D7D-4347-BA44-B9E147B48EED}"/>
                </a:ext>
              </a:extLst>
            </p:cNvPr>
            <p:cNvSpPr/>
            <p:nvPr/>
          </p:nvSpPr>
          <p:spPr>
            <a:xfrm>
              <a:off x="7509964" y="3540615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04BD83-E56B-1247-B7B3-F303CADA2ADF}"/>
                </a:ext>
              </a:extLst>
            </p:cNvPr>
            <p:cNvSpPr/>
            <p:nvPr/>
          </p:nvSpPr>
          <p:spPr>
            <a:xfrm>
              <a:off x="6553200" y="2743200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B0790C1-C9D3-A340-BC64-A0892FB908BA}"/>
                </a:ext>
              </a:extLst>
            </p:cNvPr>
            <p:cNvSpPr/>
            <p:nvPr/>
          </p:nvSpPr>
          <p:spPr>
            <a:xfrm>
              <a:off x="5701469" y="3519609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206636-F57E-3D46-83B3-AF265E51396C}"/>
                </a:ext>
              </a:extLst>
            </p:cNvPr>
            <p:cNvSpPr/>
            <p:nvPr/>
          </p:nvSpPr>
          <p:spPr>
            <a:xfrm>
              <a:off x="3953172" y="3519609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EDCBE0-9DF6-4E4B-A344-2DB9A1000EFF}"/>
                </a:ext>
              </a:extLst>
            </p:cNvPr>
            <p:cNvSpPr/>
            <p:nvPr/>
          </p:nvSpPr>
          <p:spPr>
            <a:xfrm>
              <a:off x="4826340" y="2734918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BBCD5C-E679-9C4F-90DC-0ADCB255B5F3}"/>
                </a:ext>
              </a:extLst>
            </p:cNvPr>
            <p:cNvSpPr/>
            <p:nvPr/>
          </p:nvSpPr>
          <p:spPr>
            <a:xfrm>
              <a:off x="5701469" y="2013753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5893DF-D8E0-A843-81E2-9EFD891C2094}"/>
                </a:ext>
              </a:extLst>
            </p:cNvPr>
            <p:cNvGrpSpPr/>
            <p:nvPr/>
          </p:nvGrpSpPr>
          <p:grpSpPr>
            <a:xfrm>
              <a:off x="5943794" y="2094595"/>
              <a:ext cx="904089" cy="416395"/>
              <a:chOff x="5943794" y="2094595"/>
              <a:chExt cx="904089" cy="41639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D141C18-D71D-7546-9488-61E4383BE54D}"/>
                  </a:ext>
                </a:extLst>
              </p:cNvPr>
              <p:cNvSpPr/>
              <p:nvPr/>
            </p:nvSpPr>
            <p:spPr>
              <a:xfrm>
                <a:off x="5943794" y="209459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94D845-3C40-6348-8C90-4979E0647183}"/>
                  </a:ext>
                </a:extLst>
              </p:cNvPr>
              <p:cNvSpPr/>
              <p:nvPr/>
            </p:nvSpPr>
            <p:spPr>
              <a:xfrm>
                <a:off x="6431488" y="209459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B359E4-7A7E-1541-A837-07005072C580}"/>
                </a:ext>
              </a:extLst>
            </p:cNvPr>
            <p:cNvGrpSpPr/>
            <p:nvPr/>
          </p:nvGrpSpPr>
          <p:grpSpPr>
            <a:xfrm>
              <a:off x="6776901" y="2841155"/>
              <a:ext cx="904089" cy="416395"/>
              <a:chOff x="5872812" y="2098205"/>
              <a:chExt cx="904089" cy="416395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9970A3F-0C42-8A41-9857-7D6CD89E5481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9CA647-9C16-D94D-A3B2-47C385EB2F7A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D19330-5593-9F4A-9889-ABE117A938F6}"/>
                </a:ext>
              </a:extLst>
            </p:cNvPr>
            <p:cNvGrpSpPr/>
            <p:nvPr/>
          </p:nvGrpSpPr>
          <p:grpSpPr>
            <a:xfrm>
              <a:off x="7680990" y="3600451"/>
              <a:ext cx="904089" cy="416395"/>
              <a:chOff x="5872812" y="2098205"/>
              <a:chExt cx="904089" cy="41639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C827B0-5DC7-4541-AFC8-F585F3F9D548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160BD16-1009-A54B-B250-230C39CD4E86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EE14B2-43B4-8648-956C-C15A4C606DDC}"/>
                </a:ext>
              </a:extLst>
            </p:cNvPr>
            <p:cNvGrpSpPr/>
            <p:nvPr/>
          </p:nvGrpSpPr>
          <p:grpSpPr>
            <a:xfrm>
              <a:off x="5039705" y="2839767"/>
              <a:ext cx="904089" cy="416395"/>
              <a:chOff x="5872812" y="2098205"/>
              <a:chExt cx="904089" cy="416395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0417F9D-D35D-FC46-8B5E-75D38AC76904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53DA799-52AE-1945-A0CB-B3CEEE0A8F9A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CFFD95-4B10-CA48-BAD7-5833A428805A}"/>
                </a:ext>
              </a:extLst>
            </p:cNvPr>
            <p:cNvGrpSpPr/>
            <p:nvPr/>
          </p:nvGrpSpPr>
          <p:grpSpPr>
            <a:xfrm>
              <a:off x="5943794" y="3582717"/>
              <a:ext cx="904089" cy="416395"/>
              <a:chOff x="5872812" y="2098205"/>
              <a:chExt cx="904089" cy="41639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87D4F72-64DF-5B45-B809-1F8033E3FC8B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EB9A843-7802-FE44-AD8F-C7772A0B8941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1B155D-D5D1-274F-B66B-0B164C065132}"/>
                </a:ext>
              </a:extLst>
            </p:cNvPr>
            <p:cNvGrpSpPr/>
            <p:nvPr/>
          </p:nvGrpSpPr>
          <p:grpSpPr>
            <a:xfrm>
              <a:off x="6847883" y="4342013"/>
              <a:ext cx="904089" cy="416395"/>
              <a:chOff x="5872812" y="2098205"/>
              <a:chExt cx="904089" cy="41639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4C06F30-BB70-E243-99F8-E3FB090AC900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40007C2-C138-314A-B58B-7279A0412A86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04820D9-ADCE-174D-82BD-287C941A1355}"/>
                </a:ext>
              </a:extLst>
            </p:cNvPr>
            <p:cNvGrpSpPr/>
            <p:nvPr/>
          </p:nvGrpSpPr>
          <p:grpSpPr>
            <a:xfrm>
              <a:off x="4158325" y="3600451"/>
              <a:ext cx="904089" cy="416395"/>
              <a:chOff x="5872812" y="2098205"/>
              <a:chExt cx="904089" cy="41639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08E1E80-0917-5D47-B46B-7DBDD1E5E657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99F97E4-2391-E646-9B80-D2185463729D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368DC9-4CE5-CF48-9F97-B9F43F4FA176}"/>
                </a:ext>
              </a:extLst>
            </p:cNvPr>
            <p:cNvGrpSpPr/>
            <p:nvPr/>
          </p:nvGrpSpPr>
          <p:grpSpPr>
            <a:xfrm>
              <a:off x="5062414" y="4343401"/>
              <a:ext cx="904089" cy="416395"/>
              <a:chOff x="5872812" y="2098205"/>
              <a:chExt cx="904089" cy="41639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0ECAEDE-9F2D-7B41-84BA-30976A78E1CB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714DA50-CDB8-6840-A3E6-4772BA92A7C3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DD977C-4475-914A-BD9D-5C26FF75592D}"/>
                </a:ext>
              </a:extLst>
            </p:cNvPr>
            <p:cNvGrpSpPr/>
            <p:nvPr/>
          </p:nvGrpSpPr>
          <p:grpSpPr>
            <a:xfrm>
              <a:off x="5966503" y="5102697"/>
              <a:ext cx="904089" cy="416395"/>
              <a:chOff x="5872812" y="2098205"/>
              <a:chExt cx="904089" cy="41639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9DE3090-7007-124A-9055-16A992BE5226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114BA1A-61B3-A245-BCC4-68FBE4609C1B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DE8A89A4-BC6D-4B48-98E9-506818598126}"/>
              </a:ext>
            </a:extLst>
          </p:cNvPr>
          <p:cNvSpPr/>
          <p:nvPr/>
        </p:nvSpPr>
        <p:spPr>
          <a:xfrm>
            <a:off x="825703" y="228655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C6A7-E6B5-2740-B408-0BA97F8B9790}"/>
              </a:ext>
            </a:extLst>
          </p:cNvPr>
          <p:cNvSpPr/>
          <p:nvPr/>
        </p:nvSpPr>
        <p:spPr>
          <a:xfrm>
            <a:off x="825703" y="356290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DD9E85-53FA-CC42-9E17-011EB403225E}"/>
              </a:ext>
            </a:extLst>
          </p:cNvPr>
          <p:cNvSpPr/>
          <p:nvPr/>
        </p:nvSpPr>
        <p:spPr>
          <a:xfrm>
            <a:off x="825703" y="483925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C71D51-2963-B549-B043-D12ED1613944}"/>
              </a:ext>
            </a:extLst>
          </p:cNvPr>
          <p:cNvCxnSpPr>
            <a:stCxn id="41" idx="4"/>
            <a:endCxn id="42" idx="0"/>
          </p:cNvCxnSpPr>
          <p:nvPr/>
        </p:nvCxnSpPr>
        <p:spPr>
          <a:xfrm>
            <a:off x="1092403" y="2819950"/>
            <a:ext cx="0" cy="742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89E681-C5F8-F04E-B446-3CCA4ACC146C}"/>
              </a:ext>
            </a:extLst>
          </p:cNvPr>
          <p:cNvCxnSpPr>
            <a:cxnSpLocks/>
            <a:stCxn id="42" idx="4"/>
            <a:endCxn id="43" idx="0"/>
          </p:cNvCxnSpPr>
          <p:nvPr/>
        </p:nvCxnSpPr>
        <p:spPr>
          <a:xfrm>
            <a:off x="1092403" y="4096300"/>
            <a:ext cx="0" cy="742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2618ABB-B270-8548-A2A2-899F2CA050AD}"/>
              </a:ext>
            </a:extLst>
          </p:cNvPr>
          <p:cNvCxnSpPr>
            <a:stCxn id="43" idx="5"/>
            <a:endCxn id="43" idx="3"/>
          </p:cNvCxnSpPr>
          <p:nvPr/>
        </p:nvCxnSpPr>
        <p:spPr>
          <a:xfrm rot="5400000">
            <a:off x="1092403" y="5105950"/>
            <a:ext cx="12700" cy="377170"/>
          </a:xfrm>
          <a:prstGeom prst="curvedConnector3">
            <a:avLst>
              <a:gd name="adj1" fmla="val 3732157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9DC517-736D-E747-A3BF-167D4484153C}"/>
                  </a:ext>
                </a:extLst>
              </p:cNvPr>
              <p:cNvSpPr txBox="1"/>
              <p:nvPr/>
            </p:nvSpPr>
            <p:spPr>
              <a:xfrm>
                <a:off x="866508" y="1845453"/>
                <a:ext cx="45179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9DC517-736D-E747-A3BF-167D4484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08" y="1845453"/>
                <a:ext cx="4517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28B8E5D0-F42D-4747-AABC-FDC0A94BF19B}"/>
              </a:ext>
            </a:extLst>
          </p:cNvPr>
          <p:cNvSpPr/>
          <p:nvPr/>
        </p:nvSpPr>
        <p:spPr>
          <a:xfrm>
            <a:off x="2308898" y="228655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BD1471E-6140-7C4A-86DE-FF21B6E4B902}"/>
              </a:ext>
            </a:extLst>
          </p:cNvPr>
          <p:cNvSpPr/>
          <p:nvPr/>
        </p:nvSpPr>
        <p:spPr>
          <a:xfrm>
            <a:off x="2308898" y="356290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FF297D-E62B-9940-9E91-E7238059B7CF}"/>
              </a:ext>
            </a:extLst>
          </p:cNvPr>
          <p:cNvSpPr/>
          <p:nvPr/>
        </p:nvSpPr>
        <p:spPr>
          <a:xfrm>
            <a:off x="2308898" y="483925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3FBFCE5-B322-4743-9810-487F769D20A1}"/>
              </a:ext>
            </a:extLst>
          </p:cNvPr>
          <p:cNvCxnSpPr>
            <a:stCxn id="48" idx="4"/>
            <a:endCxn id="49" idx="0"/>
          </p:cNvCxnSpPr>
          <p:nvPr/>
        </p:nvCxnSpPr>
        <p:spPr>
          <a:xfrm>
            <a:off x="2575598" y="2819950"/>
            <a:ext cx="0" cy="742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9644D4-B1A9-D64B-970E-DF1E3846BDF0}"/>
              </a:ext>
            </a:extLst>
          </p:cNvPr>
          <p:cNvCxnSpPr>
            <a:cxnSpLocks/>
            <a:stCxn id="49" idx="4"/>
            <a:endCxn id="50" idx="0"/>
          </p:cNvCxnSpPr>
          <p:nvPr/>
        </p:nvCxnSpPr>
        <p:spPr>
          <a:xfrm>
            <a:off x="2575598" y="4096300"/>
            <a:ext cx="0" cy="742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80133DA-267A-1E46-BF8D-F6F46172E866}"/>
              </a:ext>
            </a:extLst>
          </p:cNvPr>
          <p:cNvCxnSpPr>
            <a:cxnSpLocks/>
            <a:stCxn id="48" idx="2"/>
            <a:endCxn id="50" idx="2"/>
          </p:cNvCxnSpPr>
          <p:nvPr/>
        </p:nvCxnSpPr>
        <p:spPr>
          <a:xfrm rot="10800000" flipV="1">
            <a:off x="2308898" y="2553250"/>
            <a:ext cx="12700" cy="255270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5FE706-382C-6D47-8908-DC93B6718BFD}"/>
                  </a:ext>
                </a:extLst>
              </p:cNvPr>
              <p:cNvSpPr txBox="1"/>
              <p:nvPr/>
            </p:nvSpPr>
            <p:spPr>
              <a:xfrm>
                <a:off x="2349703" y="1845453"/>
                <a:ext cx="401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5FE706-382C-6D47-8908-DC93B6718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703" y="1845453"/>
                <a:ext cx="4016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AE272352-F1CB-E34F-B778-935C85557FAD}"/>
              </a:ext>
            </a:extLst>
          </p:cNvPr>
          <p:cNvCxnSpPr>
            <a:cxnSpLocks/>
            <a:stCxn id="42" idx="2"/>
            <a:endCxn id="43" idx="2"/>
          </p:cNvCxnSpPr>
          <p:nvPr/>
        </p:nvCxnSpPr>
        <p:spPr>
          <a:xfrm rot="10800000" flipV="1">
            <a:off x="825703" y="3829600"/>
            <a:ext cx="12700" cy="1276350"/>
          </a:xfrm>
          <a:prstGeom prst="curvedConnector3">
            <a:avLst>
              <a:gd name="adj1" fmla="val 1800000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B92D86-1588-C446-9A92-A97824FE465F}"/>
              </a:ext>
            </a:extLst>
          </p:cNvPr>
          <p:cNvCxnSpPr>
            <a:cxnSpLocks/>
            <a:stCxn id="13" idx="4"/>
            <a:endCxn id="10" idx="0"/>
          </p:cNvCxnSpPr>
          <p:nvPr/>
        </p:nvCxnSpPr>
        <p:spPr>
          <a:xfrm>
            <a:off x="6360189" y="2591831"/>
            <a:ext cx="0" cy="9277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060835-B37F-6D47-A3CB-1031C4B6E69D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>
            <a:off x="6360189" y="4097687"/>
            <a:ext cx="0" cy="96303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BA496C9-4F9B-6141-B26F-3414AB3D7A73}"/>
              </a:ext>
            </a:extLst>
          </p:cNvPr>
          <p:cNvCxnSpPr>
            <a:stCxn id="5" idx="2"/>
            <a:endCxn id="11" idx="3"/>
          </p:cNvCxnSpPr>
          <p:nvPr/>
        </p:nvCxnSpPr>
        <p:spPr>
          <a:xfrm rot="10800000">
            <a:off x="4146107" y="4013029"/>
            <a:ext cx="1555363" cy="1336732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BC36967-53F6-E04C-AC4C-9358B92192B8}"/>
              </a:ext>
            </a:extLst>
          </p:cNvPr>
          <p:cNvCxnSpPr>
            <a:cxnSpLocks/>
            <a:stCxn id="11" idx="5"/>
            <a:endCxn id="7" idx="0"/>
          </p:cNvCxnSpPr>
          <p:nvPr/>
        </p:nvCxnSpPr>
        <p:spPr>
          <a:xfrm>
            <a:off x="5077677" y="4013029"/>
            <a:ext cx="407771" cy="248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A17CD65-74DA-584E-AD90-4EB195A952C0}"/>
              </a:ext>
            </a:extLst>
          </p:cNvPr>
          <p:cNvCxnSpPr>
            <a:cxnSpLocks/>
            <a:stCxn id="7" idx="5"/>
            <a:endCxn id="5" idx="0"/>
          </p:cNvCxnSpPr>
          <p:nvPr/>
        </p:nvCxnSpPr>
        <p:spPr>
          <a:xfrm>
            <a:off x="5951233" y="4754592"/>
            <a:ext cx="408956" cy="3061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7A9A8600-F7A3-9841-85F2-A0FC2BB531FD}"/>
              </a:ext>
            </a:extLst>
          </p:cNvPr>
          <p:cNvCxnSpPr>
            <a:cxnSpLocks/>
            <a:stCxn id="5" idx="2"/>
            <a:endCxn id="12" idx="2"/>
          </p:cNvCxnSpPr>
          <p:nvPr/>
        </p:nvCxnSpPr>
        <p:spPr>
          <a:xfrm rot="10800000">
            <a:off x="4826341" y="3023957"/>
            <a:ext cx="875129" cy="2325804"/>
          </a:xfrm>
          <a:prstGeom prst="curvedConnector3">
            <a:avLst>
              <a:gd name="adj1" fmla="val 2639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83AA6794-1981-2246-A435-68A077757451}"/>
              </a:ext>
            </a:extLst>
          </p:cNvPr>
          <p:cNvCxnSpPr>
            <a:cxnSpLocks/>
            <a:stCxn id="7" idx="2"/>
            <a:endCxn id="12" idx="2"/>
          </p:cNvCxnSpPr>
          <p:nvPr/>
        </p:nvCxnSpPr>
        <p:spPr>
          <a:xfrm rot="10800000">
            <a:off x="4826340" y="3023957"/>
            <a:ext cx="388" cy="1526254"/>
          </a:xfrm>
          <a:prstGeom prst="curvedConnector3">
            <a:avLst>
              <a:gd name="adj1" fmla="val 25370154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1EDC33A-4F91-2041-BB62-F887B610E443}"/>
              </a:ext>
            </a:extLst>
          </p:cNvPr>
          <p:cNvCxnSpPr>
            <a:cxnSpLocks/>
            <a:stCxn id="12" idx="4"/>
            <a:endCxn id="7" idx="0"/>
          </p:cNvCxnSpPr>
          <p:nvPr/>
        </p:nvCxnSpPr>
        <p:spPr>
          <a:xfrm>
            <a:off x="5485060" y="3312996"/>
            <a:ext cx="388" cy="94817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778405A-BA91-9946-8785-B51A7DF794B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6144167" y="4550211"/>
            <a:ext cx="46139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6B69B72-3279-0742-B1AD-0A2A708EF15E}"/>
              </a:ext>
            </a:extLst>
          </p:cNvPr>
          <p:cNvCxnSpPr>
            <a:cxnSpLocks/>
            <a:stCxn id="6" idx="4"/>
            <a:endCxn id="11" idx="3"/>
          </p:cNvCxnSpPr>
          <p:nvPr/>
        </p:nvCxnSpPr>
        <p:spPr>
          <a:xfrm rot="5400000" flipH="1">
            <a:off x="5292081" y="2867054"/>
            <a:ext cx="826221" cy="3118172"/>
          </a:xfrm>
          <a:prstGeom prst="curvedConnector3">
            <a:avLst>
              <a:gd name="adj1" fmla="val -2766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0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8F7-FB78-834C-ADC3-7E2A7D68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Composition of (discrete)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FA11E-25B5-EA44-B622-77059A42EA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More generally, some transitions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may synchronize, while others may not synchronize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Further, some transitions may be </a:t>
                </a:r>
                <a:r>
                  <a:rPr lang="en-US" b="1" dirty="0"/>
                  <a:t>controlled</a:t>
                </a:r>
                <a:r>
                  <a:rPr lang="en-US" dirty="0"/>
                  <a:t>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which when occurs </a:t>
                </a:r>
                <a:r>
                  <a:rPr lang="en-US" b="1" dirty="0"/>
                  <a:t>forces</a:t>
                </a:r>
                <a:r>
                  <a:rPr lang="en-US" dirty="0"/>
                  <a:t> the corresponding transition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Thus, we will partition the set of actions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=⟨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into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rgbClr val="00B0F0"/>
                    </a:solidFill>
                  </a:rPr>
                  <a:t>internal</a:t>
                </a:r>
                <a:r>
                  <a:rPr lang="en-US" dirty="0"/>
                  <a:t> (do not synchronize)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rgbClr val="00B0F0"/>
                    </a:solidFill>
                  </a:rPr>
                  <a:t>output</a:t>
                </a:r>
                <a:r>
                  <a:rPr lang="en-US" dirty="0"/>
                  <a:t> (synchronized and controlled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rgbClr val="00B0F0"/>
                    </a:solidFill>
                  </a:rPr>
                  <a:t>input</a:t>
                </a:r>
                <a:r>
                  <a:rPr lang="en-US" dirty="0"/>
                  <a:t> (synchronized and controlled by some other automaton)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This gives rise to </a:t>
                </a:r>
                <a:r>
                  <a:rPr lang="en-US" b="1" dirty="0">
                    <a:solidFill>
                      <a:srgbClr val="00B0F0"/>
                    </a:solidFill>
                  </a:rPr>
                  <a:t>I/O automata </a:t>
                </a:r>
                <a:r>
                  <a:rPr lang="en-US" b="1" dirty="0"/>
                  <a:t>[Lynch, Tuttle 1996]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FA11E-25B5-EA44-B622-77059A42E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8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E382-65C1-D947-AF7E-88B83E9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Reactivity: Input enabling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972F-119E-8347-905F-BEBD54B3E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3" y="1295400"/>
                <a:ext cx="6248397" cy="528796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900" dirty="0">
                    <a:latin typeface="+mj-lt"/>
                  </a:rPr>
                  <a:t>Consider a shared action </a:t>
                </a:r>
                <a:r>
                  <a:rPr lang="en-US" sz="2900" b="1" dirty="0" err="1">
                    <a:latin typeface="+mj-lt"/>
                  </a:rPr>
                  <a:t>brakeOn</a:t>
                </a:r>
                <a:r>
                  <a:rPr lang="en-US" sz="2900" dirty="0">
                    <a:latin typeface="+mj-lt"/>
                  </a:rPr>
                  <a:t> controlled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 dirty="0">
                    <a:latin typeface="+mj-lt"/>
                  </a:rPr>
                  <a:t> and </a:t>
                </a:r>
                <a:r>
                  <a:rPr lang="en-US" sz="2900" dirty="0" err="1">
                    <a:latin typeface="+mj-lt"/>
                  </a:rPr>
                  <a:t>listend</a:t>
                </a:r>
                <a:r>
                  <a:rPr lang="en-US" sz="2900" dirty="0">
                    <a:latin typeface="+mj-lt"/>
                  </a:rPr>
                  <a:t>-to or read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900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900" dirty="0">
                    <a:latin typeface="+mj-lt"/>
                  </a:rPr>
                  <a:t>Input enabling ensures that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900" dirty="0">
                    <a:latin typeface="+mj-lt"/>
                  </a:rPr>
                  <a:t> are composed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900" dirty="0">
                    <a:latin typeface="+mj-lt"/>
                  </a:rPr>
                  <a:t> can react to </a:t>
                </a:r>
                <a:r>
                  <a:rPr lang="en-US" sz="2900" b="1" dirty="0" err="1">
                    <a:latin typeface="+mj-lt"/>
                  </a:rPr>
                  <a:t>brakeOn</a:t>
                </a:r>
                <a:r>
                  <a:rPr lang="en-US" sz="2900" dirty="0">
                    <a:latin typeface="+mj-lt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latin typeface="+mj-lt"/>
                    <a:ea typeface="Cambria Math" panose="02040503050406030204" pitchFamily="18" charset="0"/>
                  </a:rPr>
                  <a:t>Definition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. An </a:t>
                </a:r>
                <a:r>
                  <a:rPr lang="en-US" b="1" dirty="0">
                    <a:solidFill>
                      <a:srgbClr val="00B0F0"/>
                    </a:solidFill>
                    <a:latin typeface="+mj-lt"/>
                    <a:ea typeface="Cambria Math" panose="02040503050406030204" pitchFamily="18" charset="0"/>
                  </a:rPr>
                  <a:t>input/output automaton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is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dirty="0">
                    <a:latin typeface="+mj-lt"/>
                  </a:rPr>
                  <a:t> where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j-lt"/>
                  </a:rPr>
                  <a:t> is a set of names of variables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is the set of initial states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is a set of names of actions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is the set of transitions</a:t>
                </a:r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satisfies the input enabling condition: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E1. 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there exists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latin typeface="+mj-lt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endParaRPr lang="en-US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972F-119E-8347-905F-BEBD54B3E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3" y="1295400"/>
                <a:ext cx="6248397" cy="5287962"/>
              </a:xfrm>
              <a:blipFill>
                <a:blip r:embed="rId2"/>
                <a:stretch>
                  <a:fillRect l="-1217" t="-719" b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8B0C5E-5184-494D-8280-BF8B1DEE84F9}"/>
                  </a:ext>
                </a:extLst>
              </p:cNvPr>
              <p:cNvSpPr/>
              <p:nvPr/>
            </p:nvSpPr>
            <p:spPr>
              <a:xfrm>
                <a:off x="6477000" y="1600200"/>
                <a:ext cx="1219200" cy="11430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Controller</a:t>
                </a: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8B0C5E-5184-494D-8280-BF8B1DEE8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600200"/>
                <a:ext cx="1219200" cy="1143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C38334-79CD-7E46-B0CD-BF2E76EE7969}"/>
                  </a:ext>
                </a:extLst>
              </p:cNvPr>
              <p:cNvSpPr/>
              <p:nvPr/>
            </p:nvSpPr>
            <p:spPr>
              <a:xfrm>
                <a:off x="6477000" y="3801035"/>
                <a:ext cx="1219200" cy="11430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Vehicle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C38334-79CD-7E46-B0CD-BF2E76EE7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801035"/>
                <a:ext cx="1219200" cy="1143000"/>
              </a:xfrm>
              <a:prstGeom prst="roundRect">
                <a:avLst/>
              </a:prstGeom>
              <a:blipFill>
                <a:blip r:embed="rId4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8D5C46-CF49-164B-9C77-E31615A2BD15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086600" y="2743200"/>
            <a:ext cx="0" cy="1057835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CC462A-4BA5-1845-B44F-A6DA876DD92E}"/>
                  </a:ext>
                </a:extLst>
              </p:cNvPr>
              <p:cNvSpPr/>
              <p:nvPr/>
            </p:nvSpPr>
            <p:spPr>
              <a:xfrm>
                <a:off x="7705165" y="1787244"/>
                <a:ext cx="13488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𝑏𝑟𝑎𝑘𝑒𝑂𝑛</m:t>
                      </m:r>
                    </m:oMath>
                  </m:oMathPara>
                </a14:m>
                <a:endParaRPr lang="en-US" sz="1200" dirty="0"/>
              </a:p>
              <a:p>
                <a:r>
                  <a:rPr lang="en-US" sz="1200" dirty="0"/>
                  <a:t>Pre </a:t>
                </a:r>
                <a:r>
                  <a:rPr lang="en-US" sz="1200" dirty="0" err="1"/>
                  <a:t>ProxSensorCrit</a:t>
                </a:r>
                <a:endParaRPr lang="en-US" sz="1200" dirty="0"/>
              </a:p>
              <a:p>
                <a:r>
                  <a:rPr lang="en-US" sz="1200" dirty="0"/>
                  <a:t>Eff (do nothing)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CC462A-4BA5-1845-B44F-A6DA876DD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165" y="1787244"/>
                <a:ext cx="1348895" cy="646331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1B0E78-9C9F-7849-9E6C-AA17163E3345}"/>
                  </a:ext>
                </a:extLst>
              </p:cNvPr>
              <p:cNvSpPr/>
              <p:nvPr/>
            </p:nvSpPr>
            <p:spPr>
              <a:xfrm>
                <a:off x="7696200" y="3836894"/>
                <a:ext cx="1013547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𝑏𝑟𝑎𝑘𝑒𝑂𝑛</m:t>
                      </m:r>
                    </m:oMath>
                  </m:oMathPara>
                </a14:m>
                <a:endParaRPr lang="en-US" sz="1200" dirty="0"/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Pre ???</a:t>
                </a:r>
              </a:p>
              <a:p>
                <a:r>
                  <a:rPr lang="en-US" sz="1200" dirty="0"/>
                  <a:t>Eff </a:t>
                </a:r>
                <a:r>
                  <a:rPr lang="en-US" sz="1200" dirty="0" err="1"/>
                  <a:t>accel</a:t>
                </a:r>
                <a:r>
                  <a:rPr lang="en-US" sz="1200" dirty="0"/>
                  <a:t> := -5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Move</a:t>
                </a:r>
              </a:p>
              <a:p>
                <a:r>
                  <a:rPr lang="en-US" sz="1200" dirty="0"/>
                  <a:t>Pre  …</a:t>
                </a:r>
              </a:p>
              <a:p>
                <a:r>
                  <a:rPr lang="en-US" sz="1200" dirty="0"/>
                  <a:t>Eff …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1B0E78-9C9F-7849-9E6C-AA17163E3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3836894"/>
                <a:ext cx="1013547" cy="1384995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B16F6E-ED0F-0E40-8804-6560D17E8208}"/>
                  </a:ext>
                </a:extLst>
              </p:cNvPr>
              <p:cNvSpPr/>
              <p:nvPr/>
            </p:nvSpPr>
            <p:spPr>
              <a:xfrm>
                <a:off x="7138759" y="3088665"/>
                <a:ext cx="1132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𝑏𝑟𝑎𝑘𝑒𝑂𝑛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B16F6E-ED0F-0E40-8804-6560D17E8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59" y="3088665"/>
                <a:ext cx="11328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9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F8F5-CD79-0645-B865-EB42F845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 IOA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B95D4-BD38-0E49-8044-45C61BA62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067663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pair of I/O automata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compatible if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dirty="0"/>
                  <a:t> 	no unintended interactions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	no duplication of authority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Extended to collection of automata in the natural way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B95D4-BD38-0E49-8044-45C61BA62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067663" cy="4525963"/>
              </a:xfrm>
              <a:blipFill>
                <a:blip r:embed="rId2"/>
                <a:stretch>
                  <a:fillRect l="-1253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61D750F-9101-E84A-AEE0-60D41AE77568}"/>
                  </a:ext>
                </a:extLst>
              </p:cNvPr>
              <p:cNvSpPr/>
              <p:nvPr/>
            </p:nvSpPr>
            <p:spPr>
              <a:xfrm>
                <a:off x="6413317" y="1192306"/>
                <a:ext cx="1259936" cy="1295400"/>
              </a:xfrm>
              <a:prstGeom prst="round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61D750F-9101-E84A-AEE0-60D41AE77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17" y="1192306"/>
                <a:ext cx="1259936" cy="1295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DDB7AFA-B882-7F4E-A644-6FD3FFEE6501}"/>
                  </a:ext>
                </a:extLst>
              </p:cNvPr>
              <p:cNvSpPr/>
              <p:nvPr/>
            </p:nvSpPr>
            <p:spPr>
              <a:xfrm>
                <a:off x="5207283" y="3029512"/>
                <a:ext cx="1259936" cy="12954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DDB7AFA-B882-7F4E-A644-6FD3FFEE6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83" y="3029512"/>
                <a:ext cx="1259936" cy="1295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6B556-F302-C247-A3AD-8F1866E248B9}"/>
              </a:ext>
            </a:extLst>
          </p:cNvPr>
          <p:cNvGrpSpPr/>
          <p:nvPr/>
        </p:nvGrpSpPr>
        <p:grpSpPr>
          <a:xfrm>
            <a:off x="5893457" y="3409121"/>
            <a:ext cx="151265" cy="875176"/>
            <a:chOff x="6830203" y="3738770"/>
            <a:chExt cx="533400" cy="30861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2D0D0D8-92FB-F340-82A3-90A8198E8ABE}"/>
                </a:ext>
              </a:extLst>
            </p:cNvPr>
            <p:cNvSpPr/>
            <p:nvPr/>
          </p:nvSpPr>
          <p:spPr>
            <a:xfrm>
              <a:off x="6830203" y="373877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3CA676-81BA-F940-B265-4206484EA9C4}"/>
                </a:ext>
              </a:extLst>
            </p:cNvPr>
            <p:cNvSpPr/>
            <p:nvPr/>
          </p:nvSpPr>
          <p:spPr>
            <a:xfrm>
              <a:off x="6830203" y="501512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336153-FEA1-FF40-A01F-8DCCDF0A2773}"/>
                </a:ext>
              </a:extLst>
            </p:cNvPr>
            <p:cNvSpPr/>
            <p:nvPr/>
          </p:nvSpPr>
          <p:spPr>
            <a:xfrm>
              <a:off x="6830203" y="629147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f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D4AC25C-C289-B948-A8B3-AF4E39195373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>
              <a:off x="7096903" y="427217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40FAC59-907F-4C41-93B9-F5E94DC27945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7096903" y="554852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B1A3AF04-78BB-0D4B-A4D2-F2BAEDED51B7}"/>
                </a:ext>
              </a:extLst>
            </p:cNvPr>
            <p:cNvCxnSpPr>
              <a:cxnSpLocks/>
              <a:stCxn id="9" idx="2"/>
              <a:endCxn id="11" idx="2"/>
            </p:cNvCxnSpPr>
            <p:nvPr/>
          </p:nvCxnSpPr>
          <p:spPr>
            <a:xfrm rot="10800000" flipV="1">
              <a:off x="6830203" y="4005470"/>
              <a:ext cx="12700" cy="2552700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079DA1-EED6-2844-8B4D-70530B626313}"/>
              </a:ext>
            </a:extLst>
          </p:cNvPr>
          <p:cNvGrpSpPr/>
          <p:nvPr/>
        </p:nvGrpSpPr>
        <p:grpSpPr>
          <a:xfrm>
            <a:off x="7357132" y="1312499"/>
            <a:ext cx="153535" cy="888310"/>
            <a:chOff x="6171065" y="3761597"/>
            <a:chExt cx="533400" cy="30861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E6BAD9-3BAE-664F-A4B4-AA20A552E2A4}"/>
                </a:ext>
              </a:extLst>
            </p:cNvPr>
            <p:cNvSpPr/>
            <p:nvPr/>
          </p:nvSpPr>
          <p:spPr>
            <a:xfrm>
              <a:off x="6171065" y="3761597"/>
              <a:ext cx="533400" cy="533400"/>
            </a:xfrm>
            <a:prstGeom prst="ellips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83DE67-7335-6B4D-81DB-DDB810755053}"/>
                </a:ext>
              </a:extLst>
            </p:cNvPr>
            <p:cNvSpPr/>
            <p:nvPr/>
          </p:nvSpPr>
          <p:spPr>
            <a:xfrm>
              <a:off x="6171065" y="5037947"/>
              <a:ext cx="533400" cy="533400"/>
            </a:xfrm>
            <a:prstGeom prst="ellips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7FE75F-6054-9944-BBFA-B963EC1E35BF}"/>
                </a:ext>
              </a:extLst>
            </p:cNvPr>
            <p:cNvSpPr/>
            <p:nvPr/>
          </p:nvSpPr>
          <p:spPr>
            <a:xfrm>
              <a:off x="6171065" y="6314297"/>
              <a:ext cx="533400" cy="533400"/>
            </a:xfrm>
            <a:prstGeom prst="ellips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424B0F-45B1-114D-A236-97F7FDE31D18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6437765" y="4294997"/>
              <a:ext cx="0" cy="74295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2E6722-695C-2841-A2E6-CC25400D7684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6437765" y="5571347"/>
              <a:ext cx="0" cy="74295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0A2E802C-6825-3541-85C1-90A4A98CD3E2}"/>
                </a:ext>
              </a:extLst>
            </p:cNvPr>
            <p:cNvCxnSpPr>
              <a:stCxn id="18" idx="5"/>
              <a:endCxn id="18" idx="3"/>
            </p:cNvCxnSpPr>
            <p:nvPr/>
          </p:nvCxnSpPr>
          <p:spPr>
            <a:xfrm rot="5400000">
              <a:off x="6437765" y="6580997"/>
              <a:ext cx="12700" cy="377170"/>
            </a:xfrm>
            <a:prstGeom prst="curvedConnector3">
              <a:avLst>
                <a:gd name="adj1" fmla="val 3732157"/>
              </a:avLst>
            </a:prstGeom>
            <a:ln w="127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F3D1F545-1A05-8640-BE22-CB117AD26EA9}"/>
                </a:ext>
              </a:extLst>
            </p:cNvPr>
            <p:cNvCxnSpPr>
              <a:cxnSpLocks/>
              <a:stCxn id="17" idx="2"/>
              <a:endCxn id="18" idx="2"/>
            </p:cNvCxnSpPr>
            <p:nvPr/>
          </p:nvCxnSpPr>
          <p:spPr>
            <a:xfrm rot="10800000" flipV="1">
              <a:off x="6171065" y="5304647"/>
              <a:ext cx="12700" cy="1276350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28529FC-15FA-AA4A-B165-FEB82FC5FF1C}"/>
                  </a:ext>
                </a:extLst>
              </p:cNvPr>
              <p:cNvSpPr/>
              <p:nvPr/>
            </p:nvSpPr>
            <p:spPr>
              <a:xfrm>
                <a:off x="7699188" y="3029512"/>
                <a:ext cx="1259936" cy="12954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28529FC-15FA-AA4A-B165-FEB82FC5F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188" y="3029512"/>
                <a:ext cx="1259936" cy="1295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D45E5B6B-D85F-4940-BB94-B20A8F0B9173}"/>
                  </a:ext>
                </a:extLst>
              </p:cNvPr>
              <p:cNvSpPr/>
              <p:nvPr/>
            </p:nvSpPr>
            <p:spPr>
              <a:xfrm>
                <a:off x="6471019" y="4866718"/>
                <a:ext cx="1259936" cy="12954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D45E5B6B-D85F-4940-BB94-B20A8F0B9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019" y="4866718"/>
                <a:ext cx="1259936" cy="1295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C2024F-8F06-4C4B-B9DE-5BC5AC793033}"/>
              </a:ext>
            </a:extLst>
          </p:cNvPr>
          <p:cNvCxnSpPr>
            <a:cxnSpLocks/>
            <a:stCxn id="8" idx="3"/>
            <a:endCxn id="4" idx="2"/>
          </p:cNvCxnSpPr>
          <p:nvPr/>
        </p:nvCxnSpPr>
        <p:spPr>
          <a:xfrm flipV="1">
            <a:off x="6467219" y="2487706"/>
            <a:ext cx="576066" cy="1189506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1D3B74-3664-804B-AE79-B9D27A63AE86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>
            <a:off x="6467219" y="3677212"/>
            <a:ext cx="1231969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6F4B2-95EF-9446-A44E-EFA625BBF1A3}"/>
              </a:ext>
            </a:extLst>
          </p:cNvPr>
          <p:cNvCxnSpPr>
            <a:cxnSpLocks/>
            <a:stCxn id="8" idx="3"/>
            <a:endCxn id="25" idx="0"/>
          </p:cNvCxnSpPr>
          <p:nvPr/>
        </p:nvCxnSpPr>
        <p:spPr>
          <a:xfrm>
            <a:off x="6467219" y="3677212"/>
            <a:ext cx="633768" cy="1189506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FFBF07-B36D-2E47-B144-508B2B82AC36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5969089" y="3665731"/>
            <a:ext cx="498130" cy="11481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I/O automaton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620000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00B0F0"/>
                    </a:solidFill>
                    <a:ea typeface="Cambria Math"/>
                  </a:rPr>
                  <a:t>Definition</a:t>
                </a:r>
                <a:r>
                  <a:rPr lang="en-US" dirty="0">
                    <a:ea typeface="Cambria Math"/>
                  </a:rPr>
                  <a:t>. For compatible automata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 </a:t>
                </a:r>
                <a:r>
                  <a:rPr lang="en-US" dirty="0"/>
                  <a:t>their composition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||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</a:t>
                </a:r>
                <a:r>
                  <a:rPr lang="en-US" dirty="0"/>
                  <a:t> is the structure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ea typeface="Cambria Math"/>
                      </a:rPr>
                      <m:t>𝓐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𝒟</m:t>
                        </m:r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1" i="1" smtClean="0">
                            <a:latin typeface="Cambria Math" charset="0"/>
                            <a:ea typeface="Cambria Math"/>
                          </a:rPr>
                          <m:t>𝒙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∀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1,2</m:t>
                        </m:r>
                      </m:e>
                    </m:d>
                    <m:r>
                      <a:rPr lang="en-US" b="1" i="1" smtClean="0">
                        <a:latin typeface="Cambria Math"/>
                        <a:ea typeface="Cambria Math"/>
                      </a:rPr>
                      <m:t>: 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b="0" i="1" baseline="-2500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𝐻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/>
                  <a:t>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</m:oMath>
                </a14:m>
                <a:r>
                  <a:rPr lang="en-US" b="1" dirty="0"/>
                  <a:t> </a:t>
                </a:r>
                <a:endParaRPr lang="en-US" i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∈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𝒟</m:t>
                    </m:r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  <a:r>
                  <a:rPr lang="en-US" i="1" dirty="0" err="1">
                    <a:ea typeface="Cambria Math"/>
                  </a:rPr>
                  <a:t>iff</a:t>
                </a:r>
                <a:r>
                  <a:rPr lang="en-US" i="1" dirty="0">
                    <a:ea typeface="Cambria Math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∈{1,2}</m:t>
                    </m:r>
                  </m:oMath>
                </a14:m>
                <a:endParaRPr lang="en-US" i="1" dirty="0">
                  <a:ea typeface="Cambria Math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</m:oMath>
                </a14:m>
                <a:r>
                  <a:rPr lang="en-US" dirty="0">
                    <a:ea typeface="Cambria Math"/>
                  </a:rPr>
                  <a:t>)</a:t>
                </a:r>
                <a:r>
                  <a:rPr lang="en-US" i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/>
                      </a:rPr>
                      <m:t>  </m:t>
                    </m:r>
                  </m:oMath>
                </a14:m>
                <a:endParaRPr lang="en-US" b="0" i="1" baseline="-25000" dirty="0">
                  <a:latin typeface="Cambria Math" panose="02040503050406030204" pitchFamily="18" charset="0"/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Calibri" panose="020F0502020204030204" pitchFamily="34" charset="0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i="1" baseline="-25000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i="1" baseline="-25000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620000" cy="4525963"/>
              </a:xfrm>
              <a:blipFill>
                <a:blip r:embed="rId2"/>
                <a:stretch>
                  <a:fillRect l="-150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86200" y="3733800"/>
                <a:ext cx="212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}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𝑂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733800"/>
                <a:ext cx="2121671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63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3DEE9-4E2E-FD4D-83DE-2DC438E5B3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8600"/>
                <a:ext cx="8229600" cy="58975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mbria Math"/>
                  </a:rPr>
                  <a:t>Theorem</a:t>
                </a: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. The class of IO-automata is closed under composition.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 </a:t>
                </a:r>
                <a:r>
                  <a:rPr lang="en-US" dirty="0"/>
                  <a:t>are compatible I/O automata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||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 </a:t>
                </a:r>
                <a:r>
                  <a:rPr lang="en-US" dirty="0"/>
                  <a:t>is also an I/O automaton.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>
                  <a:latin typeface="Calibri" panose="020F0502020204030204" pitchFamily="34" charset="0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Proof. Only 2 things to check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Input, output, and internal actions are disjoint---by construction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  </a:t>
                </a:r>
                <a:r>
                  <a:rPr lang="en-US" dirty="0"/>
                  <a:t>satisfies </a:t>
                </a:r>
                <a:r>
                  <a:rPr lang="en-US" b="1" dirty="0"/>
                  <a:t>E1</a:t>
                </a:r>
                <a:r>
                  <a:rPr lang="en-US" dirty="0"/>
                  <a:t>. Consider any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any input action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is enabled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</m:oMath>
                </a14:m>
                <a:r>
                  <a:rPr lang="en-US" b="1" dirty="0">
                    <a:latin typeface="Calibri" panose="020F0502020204030204" pitchFamily="34" charset="0"/>
                    <a:ea typeface="Cambria Math"/>
                  </a:rPr>
                  <a:t>. 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Suppose, </a:t>
                </a:r>
                <a:r>
                  <a:rPr lang="en-US" dirty="0" err="1">
                    <a:latin typeface="Calibri" panose="020F0502020204030204" pitchFamily="34" charset="0"/>
                    <a:ea typeface="Cambria Math"/>
                  </a:rPr>
                  <a:t>w.lo.g</a:t>
                </a: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dirty="0">
                  <a:latin typeface="Calibri" panose="020F0502020204030204" pitchFamily="34" charset="0"/>
                  <a:ea typeface="Cambria Math"/>
                </a:endParaRP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We know by </a:t>
                </a:r>
                <a:r>
                  <a:rPr lang="en-US" b="1" dirty="0"/>
                  <a:t>E1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 </a:t>
                </a:r>
                <a:r>
                  <a:rPr lang="en-US" dirty="0"/>
                  <a:t>that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Calibri" panose="020F0502020204030204" pitchFamily="34" charset="0"/>
                    <a:ea typeface="Cambria Math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dirty="0">
                  <a:latin typeface="Calibri" panose="020F0502020204030204" pitchFamily="34" charset="0"/>
                  <a:ea typeface="Cambria Math"/>
                </a:endParaRP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 (by compatibility)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 is a valid transition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 (by definition of composition)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3DEE9-4E2E-FD4D-83DE-2DC438E5B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"/>
                <a:ext cx="8229600" cy="5897563"/>
              </a:xfrm>
              <a:blipFill>
                <a:blip r:embed="rId2"/>
                <a:stretch>
                  <a:fillRect l="-1080" t="-860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38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Sending process and channel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038600" y="3586858"/>
            <a:ext cx="5486400" cy="29601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dirty="0"/>
              <a:t>Automaton </a:t>
            </a:r>
            <a:r>
              <a:rPr lang="en-US" sz="1800" dirty="0"/>
              <a:t>Sender(u)</a:t>
            </a:r>
          </a:p>
          <a:p>
            <a:pPr marL="0" indent="0">
              <a:buNone/>
            </a:pPr>
            <a:r>
              <a:rPr lang="en-US" sz="1800" b="1" dirty="0"/>
              <a:t>	variables internal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	    </a:t>
            </a:r>
            <a:r>
              <a:rPr lang="en-US" sz="1800" dirty="0" err="1">
                <a:solidFill>
                  <a:srgbClr val="7030A0"/>
                </a:solidFill>
              </a:rPr>
              <a:t>failed:Boolean</a:t>
            </a:r>
            <a:r>
              <a:rPr lang="en-US" sz="1800" dirty="0">
                <a:solidFill>
                  <a:srgbClr val="7030A0"/>
                </a:solidFill>
              </a:rPr>
              <a:t> := F </a:t>
            </a:r>
          </a:p>
          <a:p>
            <a:pPr marL="0" indent="0">
              <a:buNone/>
            </a:pPr>
            <a:r>
              <a:rPr lang="en-US" sz="1800" b="1" dirty="0"/>
              <a:t>	output </a:t>
            </a:r>
            <a:r>
              <a:rPr lang="en-US" sz="1800" dirty="0"/>
              <a:t>send(</a:t>
            </a:r>
            <a:r>
              <a:rPr lang="en-US" sz="1800" dirty="0" err="1"/>
              <a:t>m:M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/>
              <a:t>input</a:t>
            </a:r>
            <a:r>
              <a:rPr lang="en-US" sz="1800" dirty="0"/>
              <a:t> fail</a:t>
            </a:r>
          </a:p>
          <a:p>
            <a:pPr marL="0" indent="0">
              <a:buNone/>
            </a:pPr>
            <a:r>
              <a:rPr lang="en-US" sz="1800" b="1" dirty="0"/>
              <a:t>	transitions:</a:t>
            </a:r>
          </a:p>
          <a:p>
            <a:pPr marL="0" indent="0">
              <a:buNone/>
            </a:pPr>
            <a:r>
              <a:rPr lang="en-US" sz="1800" b="1" dirty="0"/>
              <a:t>	    output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send(m)</a:t>
            </a:r>
          </a:p>
          <a:p>
            <a:pPr marL="0" indent="0">
              <a:buNone/>
            </a:pPr>
            <a:r>
              <a:rPr lang="en-US" sz="1800" b="1" dirty="0"/>
              <a:t>	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~failed</a:t>
            </a:r>
          </a:p>
          <a:p>
            <a:pPr marL="0" indent="0">
              <a:buNone/>
            </a:pPr>
            <a:r>
              <a:rPr lang="en-US" sz="1800" b="1" dirty="0"/>
              <a:t>	        eff </a:t>
            </a:r>
            <a:r>
              <a:rPr lang="en-US" sz="1800" dirty="0">
                <a:solidFill>
                  <a:srgbClr val="FF0000"/>
                </a:solidFill>
              </a:rPr>
              <a:t>		</a:t>
            </a:r>
          </a:p>
          <a:p>
            <a:pPr marL="0" indent="0">
              <a:buNone/>
            </a:pPr>
            <a:r>
              <a:rPr lang="en-US" sz="1800" b="1" dirty="0"/>
              <a:t>	    input</a:t>
            </a:r>
            <a:r>
              <a:rPr lang="en-US" sz="1800" dirty="0">
                <a:solidFill>
                  <a:srgbClr val="FF0000"/>
                </a:solidFill>
              </a:rPr>
              <a:t> fail</a:t>
            </a:r>
          </a:p>
          <a:p>
            <a:pPr marL="0" indent="0">
              <a:buNone/>
            </a:pPr>
            <a:r>
              <a:rPr lang="en-US" sz="1800" b="1" dirty="0"/>
              <a:t>	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1800" b="1" dirty="0"/>
              <a:t>	        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failed := T</a:t>
            </a:r>
          </a:p>
        </p:txBody>
      </p:sp>
      <p:sp>
        <p:nvSpPr>
          <p:cNvPr id="6" name="Oval 5"/>
          <p:cNvSpPr/>
          <p:nvPr/>
        </p:nvSpPr>
        <p:spPr>
          <a:xfrm>
            <a:off x="1371600" y="4267200"/>
            <a:ext cx="1600200" cy="14296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Loc</a:t>
            </a:r>
            <a:r>
              <a:rPr lang="en-US" dirty="0"/>
              <a:t> 1</a:t>
            </a:r>
          </a:p>
          <a:p>
            <a:pPr algn="ctr"/>
            <a:endParaRPr lang="en-US" sz="1400" b="1" dirty="0">
              <a:solidFill>
                <a:srgbClr val="F62AF6"/>
              </a:solidFill>
            </a:endParaRPr>
          </a:p>
          <a:p>
            <a:pPr algn="ctr"/>
            <a:r>
              <a:rPr lang="en-US" sz="1400" b="1" dirty="0">
                <a:solidFill>
                  <a:srgbClr val="F62AF6"/>
                </a:solidFill>
              </a:rPr>
              <a:t>failed</a:t>
            </a:r>
            <a:endParaRPr lang="en-US" sz="1200" b="1" dirty="0">
              <a:solidFill>
                <a:srgbClr val="F62AF6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" name="Curved Connector 7"/>
          <p:cNvCxnSpPr>
            <a:stCxn id="6" idx="1"/>
            <a:endCxn id="6" idx="7"/>
          </p:cNvCxnSpPr>
          <p:nvPr/>
        </p:nvCxnSpPr>
        <p:spPr>
          <a:xfrm rot="5400000" flipH="1" flipV="1">
            <a:off x="2171700" y="3910810"/>
            <a:ext cx="12700" cy="1131512"/>
          </a:xfrm>
          <a:prstGeom prst="curvedConnector3">
            <a:avLst>
              <a:gd name="adj1" fmla="val 587163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84889" y="3079380"/>
            <a:ext cx="9589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send(m)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~failed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2" name="Straight Arrow Connector 21"/>
          <p:cNvCxnSpPr>
            <a:endCxn id="6" idx="2"/>
          </p:cNvCxnSpPr>
          <p:nvPr/>
        </p:nvCxnSpPr>
        <p:spPr>
          <a:xfrm>
            <a:off x="838200" y="4982021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3"/>
            <a:endCxn id="6" idx="5"/>
          </p:cNvCxnSpPr>
          <p:nvPr/>
        </p:nvCxnSpPr>
        <p:spPr>
          <a:xfrm rot="16200000" flipH="1">
            <a:off x="2171700" y="4921720"/>
            <a:ext cx="12700" cy="1131512"/>
          </a:xfrm>
          <a:prstGeom prst="curvedConnector3">
            <a:avLst>
              <a:gd name="adj1" fmla="val 649470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51175" y="5951819"/>
            <a:ext cx="11003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failed := 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B387D4-A0B9-0544-AFD8-5ED9B309AB28}"/>
              </a:ext>
            </a:extLst>
          </p:cNvPr>
          <p:cNvSpPr/>
          <p:nvPr/>
        </p:nvSpPr>
        <p:spPr>
          <a:xfrm>
            <a:off x="2460615" y="1531731"/>
            <a:ext cx="1259936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600" dirty="0"/>
              <a:t>Sender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EDA7E4-2748-9B45-8748-6D93633D1E9A}"/>
              </a:ext>
            </a:extLst>
          </p:cNvPr>
          <p:cNvSpPr/>
          <p:nvPr/>
        </p:nvSpPr>
        <p:spPr>
          <a:xfrm>
            <a:off x="4952520" y="1531731"/>
            <a:ext cx="1259936" cy="1295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600" dirty="0"/>
              <a:t>Channel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A8BBF1-9A82-3E4A-A54C-BC2E9AF09D79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720551" y="2179431"/>
            <a:ext cx="1231969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AC690D6-52C5-7945-AA5E-67E35176DBA4}"/>
              </a:ext>
            </a:extLst>
          </p:cNvPr>
          <p:cNvSpPr/>
          <p:nvPr/>
        </p:nvSpPr>
        <p:spPr>
          <a:xfrm>
            <a:off x="3880268" y="1803737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send(m)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3B911C-FBEB-204A-AF44-2D7318EB4F0D}"/>
              </a:ext>
            </a:extLst>
          </p:cNvPr>
          <p:cNvCxnSpPr>
            <a:cxnSpLocks/>
          </p:cNvCxnSpPr>
          <p:nvPr/>
        </p:nvCxnSpPr>
        <p:spPr>
          <a:xfrm>
            <a:off x="6212456" y="2179431"/>
            <a:ext cx="1231969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F371571-CEC8-FE47-8768-DAB6755DEC02}"/>
              </a:ext>
            </a:extLst>
          </p:cNvPr>
          <p:cNvSpPr/>
          <p:nvPr/>
        </p:nvSpPr>
        <p:spPr>
          <a:xfrm>
            <a:off x="6212456" y="1803737"/>
            <a:ext cx="118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receive(m)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1C760C-A3E3-9344-B999-29E6815D9599}"/>
              </a:ext>
            </a:extLst>
          </p:cNvPr>
          <p:cNvCxnSpPr>
            <a:cxnSpLocks/>
          </p:cNvCxnSpPr>
          <p:nvPr/>
        </p:nvCxnSpPr>
        <p:spPr>
          <a:xfrm>
            <a:off x="1262122" y="2185793"/>
            <a:ext cx="1231969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0627EDA-EDDC-C446-8E66-6F51B41D47A1}"/>
              </a:ext>
            </a:extLst>
          </p:cNvPr>
          <p:cNvSpPr/>
          <p:nvPr/>
        </p:nvSpPr>
        <p:spPr>
          <a:xfrm>
            <a:off x="1667740" y="1810099"/>
            <a:ext cx="46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fail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1C31CC0-4670-684A-B99D-22A1B73D7ACE}"/>
              </a:ext>
            </a:extLst>
          </p:cNvPr>
          <p:cNvSpPr/>
          <p:nvPr/>
        </p:nvSpPr>
        <p:spPr>
          <a:xfrm>
            <a:off x="7472392" y="1502401"/>
            <a:ext cx="1259936" cy="1295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600" dirty="0"/>
              <a:t>Receiver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91F7969-2617-7843-A4FD-9420AD0EB704}"/>
              </a:ext>
            </a:extLst>
          </p:cNvPr>
          <p:cNvSpPr/>
          <p:nvPr/>
        </p:nvSpPr>
        <p:spPr>
          <a:xfrm>
            <a:off x="2208698" y="1364174"/>
            <a:ext cx="4192103" cy="16076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600" dirty="0"/>
              <a:t>System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886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 animBg="1"/>
      <p:bldP spid="14" grpId="0"/>
      <p:bldP spid="12" grpId="0" animBg="1"/>
      <p:bldP spid="13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099"/>
            <a:ext cx="8686800" cy="649701"/>
          </a:xfrm>
        </p:spPr>
        <p:txBody>
          <a:bodyPr>
            <a:normAutofit fontScale="90000"/>
          </a:bodyPr>
          <a:lstStyle/>
          <a:p>
            <a:r>
              <a:rPr lang="en-US" dirty="0"/>
              <a:t>FIFO channel &amp; Simple Failure Detector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0" y="3575775"/>
            <a:ext cx="5257800" cy="3459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Automaton </a:t>
            </a:r>
            <a:r>
              <a:rPr lang="en-US" sz="1600" dirty="0"/>
              <a:t>Channel(M)</a:t>
            </a:r>
          </a:p>
          <a:p>
            <a:pPr marL="0" indent="0">
              <a:buNone/>
            </a:pPr>
            <a:r>
              <a:rPr lang="en-US" sz="1600" b="1" dirty="0"/>
              <a:t>   variables internal </a:t>
            </a:r>
            <a:r>
              <a:rPr lang="en-US" sz="1600" dirty="0"/>
              <a:t>queue: </a:t>
            </a:r>
            <a:r>
              <a:rPr lang="en-US" sz="1600" b="1" dirty="0"/>
              <a:t>Queue</a:t>
            </a:r>
            <a:r>
              <a:rPr lang="en-US" sz="1600" dirty="0"/>
              <a:t>[M] := {}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  actions input </a:t>
            </a:r>
            <a:r>
              <a:rPr lang="en-US" sz="1600" dirty="0"/>
              <a:t>send(</a:t>
            </a:r>
            <a:r>
              <a:rPr lang="en-US" sz="1600" dirty="0" err="1"/>
              <a:t>m:M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b="1" dirty="0"/>
              <a:t>output</a:t>
            </a:r>
            <a:r>
              <a:rPr lang="en-US" sz="1600" dirty="0"/>
              <a:t> receive(</a:t>
            </a:r>
            <a:r>
              <a:rPr lang="en-US" sz="1600" dirty="0" err="1"/>
              <a:t>m:M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b="1" dirty="0"/>
              <a:t>   transitions:</a:t>
            </a:r>
          </a:p>
          <a:p>
            <a:pPr marL="0" indent="0">
              <a:buNone/>
            </a:pPr>
            <a:r>
              <a:rPr lang="en-US" sz="1600" b="1" dirty="0"/>
              <a:t>        input </a:t>
            </a:r>
            <a:r>
              <a:rPr lang="en-US" sz="1600" dirty="0">
                <a:solidFill>
                  <a:srgbClr val="FF0000"/>
                </a:solidFill>
              </a:rPr>
              <a:t>send(m)</a:t>
            </a:r>
          </a:p>
          <a:p>
            <a:pPr marL="0" indent="0">
              <a:buNone/>
            </a:pPr>
            <a:r>
              <a:rPr lang="en-US" sz="1600" b="1" dirty="0"/>
              <a:t>           pre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1600" b="1" dirty="0"/>
              <a:t>           eff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queue := append(m, queue)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FF0000"/>
                </a:solidFill>
              </a:rPr>
              <a:t>    </a:t>
            </a:r>
            <a:r>
              <a:rPr lang="en-US" sz="1600" b="1" dirty="0"/>
              <a:t>output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receive(m)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            </a:t>
            </a:r>
            <a:r>
              <a:rPr lang="en-US" sz="1600" b="1" dirty="0"/>
              <a:t>pre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/>
                <a:ea typeface="Cambria Math"/>
              </a:rPr>
              <a:t>head(queue)=m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         eff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queue :=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queue.tail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9A9A43D-2448-6644-991F-A0077C4AD9BE}"/>
              </a:ext>
            </a:extLst>
          </p:cNvPr>
          <p:cNvSpPr txBox="1">
            <a:spLocks/>
          </p:cNvSpPr>
          <p:nvPr/>
        </p:nvSpPr>
        <p:spPr>
          <a:xfrm>
            <a:off x="4572000" y="1477962"/>
            <a:ext cx="52578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/>
              <a:t>Automaton </a:t>
            </a:r>
            <a:r>
              <a:rPr lang="en-US" sz="1800" dirty="0"/>
              <a:t>System(M)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variables </a:t>
            </a:r>
            <a:r>
              <a:rPr lang="en-US" sz="1800" dirty="0"/>
              <a:t>queue: </a:t>
            </a:r>
            <a:r>
              <a:rPr lang="en-US" sz="1800" b="1" dirty="0"/>
              <a:t>Queue</a:t>
            </a:r>
            <a:r>
              <a:rPr lang="en-US" sz="1800" dirty="0"/>
              <a:t>[M] := {}, failed: Bool</a:t>
            </a:r>
            <a:endParaRPr lang="en-US" sz="1800" b="1" dirty="0"/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actions input </a:t>
            </a:r>
            <a:r>
              <a:rPr lang="en-US" sz="1800" dirty="0"/>
              <a:t>fail</a:t>
            </a:r>
          </a:p>
          <a:p>
            <a:pPr marL="0" indent="0">
              <a:buNone/>
            </a:pPr>
            <a:r>
              <a:rPr lang="en-US" sz="1800" dirty="0"/>
              <a:t>        </a:t>
            </a:r>
            <a:r>
              <a:rPr lang="en-US" sz="1800" b="1" dirty="0"/>
              <a:t>output</a:t>
            </a:r>
            <a:r>
              <a:rPr lang="en-US" sz="1800" dirty="0"/>
              <a:t> send(</a:t>
            </a:r>
            <a:r>
              <a:rPr lang="en-US" sz="1800" dirty="0" err="1"/>
              <a:t>m:M</a:t>
            </a:r>
            <a:r>
              <a:rPr lang="en-US" sz="1800" dirty="0"/>
              <a:t>), receive(</a:t>
            </a:r>
            <a:r>
              <a:rPr lang="en-US" sz="1800" dirty="0" err="1"/>
              <a:t>m:M</a:t>
            </a:r>
            <a:r>
              <a:rPr lang="en-US" sz="1800" dirty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transitions: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    output </a:t>
            </a:r>
            <a:r>
              <a:rPr lang="en-US" sz="1800" dirty="0">
                <a:solidFill>
                  <a:srgbClr val="FF0000"/>
                </a:solidFill>
              </a:rPr>
              <a:t>send(m)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~failed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       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queue := append(m, queue)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>
                <a:solidFill>
                  <a:srgbClr val="FF0000"/>
                </a:solidFill>
              </a:rPr>
              <a:t>    </a:t>
            </a:r>
            <a:r>
              <a:rPr lang="en-US" sz="1800" b="1" dirty="0"/>
              <a:t>output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receive(m)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FF0000"/>
                </a:solidFill>
              </a:rPr>
              <a:t>            </a:t>
            </a:r>
            <a:r>
              <a:rPr lang="en-US" sz="1800" b="1" dirty="0"/>
              <a:t>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/>
                <a:ea typeface="Cambria Math"/>
              </a:rPr>
              <a:t>head(queue)=m</a:t>
            </a:r>
            <a:endParaRPr lang="en-US" sz="1800" b="1" dirty="0"/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       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queue :=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queue.tail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b="1" dirty="0"/>
              <a:t>         input</a:t>
            </a:r>
            <a:r>
              <a:rPr lang="en-US" sz="1800" dirty="0">
                <a:solidFill>
                  <a:srgbClr val="FF0000"/>
                </a:solidFill>
              </a:rPr>
              <a:t> fail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            </a:t>
            </a:r>
            <a:r>
              <a:rPr lang="en-US" sz="1800" b="1" dirty="0"/>
              <a:t>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800" b="1" dirty="0"/>
              <a:t>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failed := true</a:t>
            </a:r>
          </a:p>
          <a:p>
            <a:pPr marL="0" indent="0">
              <a:buFont typeface="Arial" pitchFamily="34" charset="0"/>
              <a:buNone/>
            </a:pPr>
            <a:endParaRPr lang="en-US" sz="1800" dirty="0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D4EB2B08-205C-3042-BB9D-94BD33415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685800"/>
            <a:ext cx="5486400" cy="29601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dirty="0"/>
              <a:t>Automaton </a:t>
            </a:r>
            <a:r>
              <a:rPr lang="en-US" sz="1800" dirty="0"/>
              <a:t>Sender(u)</a:t>
            </a:r>
          </a:p>
          <a:p>
            <a:pPr marL="0" indent="0">
              <a:buNone/>
            </a:pPr>
            <a:r>
              <a:rPr lang="en-US" sz="1800" b="1" dirty="0"/>
              <a:t>	variables internal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	    </a:t>
            </a:r>
            <a:r>
              <a:rPr lang="en-US" sz="1800" dirty="0" err="1">
                <a:solidFill>
                  <a:srgbClr val="7030A0"/>
                </a:solidFill>
              </a:rPr>
              <a:t>failed:Boolean</a:t>
            </a:r>
            <a:r>
              <a:rPr lang="en-US" sz="1800" dirty="0">
                <a:solidFill>
                  <a:srgbClr val="7030A0"/>
                </a:solidFill>
              </a:rPr>
              <a:t> := F </a:t>
            </a:r>
          </a:p>
          <a:p>
            <a:pPr marL="0" indent="0">
              <a:buNone/>
            </a:pPr>
            <a:r>
              <a:rPr lang="en-US" sz="1800" b="1" dirty="0"/>
              <a:t>	output </a:t>
            </a:r>
            <a:r>
              <a:rPr lang="en-US" sz="1800" dirty="0"/>
              <a:t>send(</a:t>
            </a:r>
            <a:r>
              <a:rPr lang="en-US" sz="1800" dirty="0" err="1"/>
              <a:t>m:M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/>
              <a:t>input</a:t>
            </a:r>
            <a:r>
              <a:rPr lang="en-US" sz="1800" dirty="0"/>
              <a:t> fail</a:t>
            </a:r>
          </a:p>
          <a:p>
            <a:pPr marL="0" indent="0">
              <a:buNone/>
            </a:pPr>
            <a:r>
              <a:rPr lang="en-US" sz="1800" b="1" dirty="0"/>
              <a:t>	transitions:</a:t>
            </a:r>
          </a:p>
          <a:p>
            <a:pPr marL="0" indent="0">
              <a:buNone/>
            </a:pPr>
            <a:r>
              <a:rPr lang="en-US" sz="1800" b="1" dirty="0"/>
              <a:t>	    output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send(m)</a:t>
            </a:r>
          </a:p>
          <a:p>
            <a:pPr marL="0" indent="0">
              <a:buNone/>
            </a:pPr>
            <a:r>
              <a:rPr lang="en-US" sz="1800" b="1" dirty="0"/>
              <a:t>	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~failed</a:t>
            </a:r>
          </a:p>
          <a:p>
            <a:pPr marL="0" indent="0">
              <a:buNone/>
            </a:pPr>
            <a:r>
              <a:rPr lang="en-US" sz="1800" b="1" dirty="0"/>
              <a:t>	        eff </a:t>
            </a:r>
            <a:r>
              <a:rPr lang="en-US" sz="1800" dirty="0">
                <a:solidFill>
                  <a:srgbClr val="FF0000"/>
                </a:solidFill>
              </a:rPr>
              <a:t>		</a:t>
            </a:r>
          </a:p>
          <a:p>
            <a:pPr marL="0" indent="0">
              <a:buNone/>
            </a:pPr>
            <a:r>
              <a:rPr lang="en-US" sz="1800" b="1" dirty="0"/>
              <a:t>	    input</a:t>
            </a:r>
            <a:r>
              <a:rPr lang="en-US" sz="1800" dirty="0">
                <a:solidFill>
                  <a:srgbClr val="FF0000"/>
                </a:solidFill>
              </a:rPr>
              <a:t> fail</a:t>
            </a:r>
          </a:p>
          <a:p>
            <a:pPr marL="0" indent="0">
              <a:buNone/>
            </a:pPr>
            <a:r>
              <a:rPr lang="en-US" sz="1800" b="1" dirty="0"/>
              <a:t>	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1800" b="1" dirty="0"/>
              <a:t>	        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failed := 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D49CD55-A92D-3848-AE0B-DE77363AF0B9}"/>
                  </a:ext>
                </a:extLst>
              </p14:cNvPr>
              <p14:cNvContentPartPr/>
              <p14:nvPr/>
            </p14:nvContentPartPr>
            <p14:xfrm>
              <a:off x="895320" y="1650960"/>
              <a:ext cx="6611040" cy="477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D49CD55-A92D-3848-AE0B-DE77363AF0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960" y="1641600"/>
                <a:ext cx="6629760" cy="47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2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43B62B-EACB-0348-8512-C1782820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hybrid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77AFC3-D54F-304B-AC16-69BE5DE09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85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IO Automaton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153386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In addition to interaction through shared actions hybrid input/output automata (HIOA) will allow interaction through </a:t>
                </a:r>
                <a:r>
                  <a:rPr lang="en-US" sz="1800" dirty="0">
                    <a:solidFill>
                      <a:srgbClr val="00B0F0"/>
                    </a:solidFill>
                  </a:rPr>
                  <a:t>shared variables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Recall a hybrid automaton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=⟨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We will partition the set of variables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of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800" dirty="0"/>
                  <a:t> into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: </a:t>
                </a:r>
                <a:r>
                  <a:rPr lang="en-US" sz="1800" b="1" dirty="0">
                    <a:solidFill>
                      <a:srgbClr val="00B0F0"/>
                    </a:solidFill>
                  </a:rPr>
                  <a:t>internal or state variables</a:t>
                </a:r>
                <a:r>
                  <a:rPr lang="en-US" sz="1800" dirty="0"/>
                  <a:t> (do not interact)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 </a:t>
                </a:r>
                <a:r>
                  <a:rPr lang="en-US" sz="1800" b="1" dirty="0">
                    <a:solidFill>
                      <a:srgbClr val="00B0F0"/>
                    </a:solidFill>
                  </a:rPr>
                  <a:t>output</a:t>
                </a:r>
                <a:r>
                  <a:rPr lang="en-US" sz="1800" dirty="0"/>
                  <a:t> variables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: </a:t>
                </a:r>
                <a:r>
                  <a:rPr lang="en-US" sz="1800" b="1" dirty="0">
                    <a:solidFill>
                      <a:srgbClr val="00B0F0"/>
                    </a:solidFill>
                  </a:rPr>
                  <a:t>input</a:t>
                </a:r>
                <a:r>
                  <a:rPr lang="en-US" sz="1800" dirty="0"/>
                  <a:t> variables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 dirty="0"/>
                  <a:t>This gives rise to </a:t>
                </a:r>
                <a:r>
                  <a:rPr lang="en-US" sz="1800" b="1" dirty="0">
                    <a:solidFill>
                      <a:srgbClr val="00B0F0"/>
                    </a:solidFill>
                  </a:rPr>
                  <a:t>hybrid I/O automata (HIOA) </a:t>
                </a:r>
                <a:r>
                  <a:rPr lang="en-US" sz="1800" b="1" dirty="0"/>
                  <a:t>[Lynch, </a:t>
                </a:r>
                <a:r>
                  <a:rPr lang="en-US" sz="1800" b="1" dirty="0" err="1"/>
                  <a:t>Segala</a:t>
                </a:r>
                <a:r>
                  <a:rPr lang="en-US" sz="1800" b="1" dirty="0"/>
                  <a:t>, </a:t>
                </a:r>
                <a:r>
                  <a:rPr lang="en-US" sz="1800" b="1" dirty="0" err="1"/>
                  <a:t>Vaandrager</a:t>
                </a:r>
                <a:r>
                  <a:rPr lang="en-US" sz="1800" b="1" dirty="0"/>
                  <a:t> 2002]</a:t>
                </a:r>
                <a:endParaRPr lang="en-US" sz="1800" dirty="0">
                  <a:solidFill>
                    <a:srgbClr val="00B0F0"/>
                  </a:solidFill>
                </a:endParaRPr>
              </a:p>
              <a:p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153386" cy="4525963"/>
              </a:xfrm>
              <a:blipFill>
                <a:blip r:embed="rId2"/>
                <a:stretch>
                  <a:fillRect l="-985" t="-560" r="-985" b="-16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867400" y="2971800"/>
                <a:ext cx="2209800" cy="1828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Plant</a:t>
                </a:r>
                <a:endParaRPr lang="en-US" b="0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2971800"/>
                <a:ext cx="2209800" cy="1828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867400" y="5207280"/>
                <a:ext cx="2209800" cy="137608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/>
                  <a:t>Controller</a:t>
                </a: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207280"/>
                <a:ext cx="2209800" cy="1376081"/>
              </a:xfrm>
              <a:prstGeom prst="rect">
                <a:avLst/>
              </a:prstGeom>
              <a:blipFill>
                <a:blip r:embed="rId4"/>
                <a:stretch>
                  <a:fillRect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lbow Connector 6"/>
          <p:cNvCxnSpPr>
            <a:cxnSpLocks/>
            <a:stCxn id="5" idx="1"/>
            <a:endCxn id="4" idx="1"/>
          </p:cNvCxnSpPr>
          <p:nvPr/>
        </p:nvCxnSpPr>
        <p:spPr>
          <a:xfrm rot="10800000">
            <a:off x="5867400" y="3886201"/>
            <a:ext cx="12700" cy="200912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cxnSpLocks/>
            <a:stCxn id="4" idx="3"/>
            <a:endCxn id="5" idx="3"/>
          </p:cNvCxnSpPr>
          <p:nvPr/>
        </p:nvCxnSpPr>
        <p:spPr>
          <a:xfrm>
            <a:off x="8077200" y="3886200"/>
            <a:ext cx="12700" cy="200912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294099" y="4837949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9" y="4837949"/>
                <a:ext cx="46243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195300" y="4800600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300" y="4800600"/>
                <a:ext cx="46775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57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546C-56FF-B04C-9378-B9A6E19D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099D-5E78-0645-8D01-CE3A60548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3354475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E382-65C1-D947-AF7E-88B83E9E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69332"/>
          </a:xfrm>
        </p:spPr>
        <p:txBody>
          <a:bodyPr>
            <a:normAutofit fontScale="90000"/>
          </a:bodyPr>
          <a:lstStyle/>
          <a:p>
            <a:r>
              <a:rPr lang="en-US" dirty="0"/>
              <a:t>Reactivity: Input trajectory enabling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972F-119E-8347-905F-BEBD54B3E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762000"/>
                <a:ext cx="7086599" cy="594360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+mj-lt"/>
                  </a:rPr>
                  <a:t>Consider a shared variable </a:t>
                </a:r>
                <a:r>
                  <a:rPr lang="en-US" sz="1600" b="1" dirty="0">
                    <a:latin typeface="+mj-lt"/>
                  </a:rPr>
                  <a:t>throttle</a:t>
                </a:r>
                <a:r>
                  <a:rPr lang="en-US" sz="1600" dirty="0">
                    <a:latin typeface="+mj-lt"/>
                  </a:rPr>
                  <a:t> controlled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and listened-to or read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b="1" dirty="0">
                    <a:latin typeface="+mj-lt"/>
                  </a:rPr>
                  <a:t>Input trajectory enabling </a:t>
                </a:r>
                <a:r>
                  <a:rPr lang="en-US" sz="1600" dirty="0">
                    <a:latin typeface="+mj-lt"/>
                  </a:rPr>
                  <a:t>ensures that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are composed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can react to any signal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+mj-lt"/>
                  </a:rPr>
                  <a:t>If the trajectories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are defined by ordinary differential equations, then input enabling is guaranteed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only generates piece-wise continuous signals (throttle)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600" b="1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b="1" dirty="0">
                    <a:latin typeface="+mj-lt"/>
                    <a:ea typeface="Cambria Math" panose="02040503050406030204" pitchFamily="18" charset="0"/>
                  </a:rPr>
                  <a:t>Definition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. An </a:t>
                </a:r>
                <a:r>
                  <a:rPr lang="en-US" sz="1600" b="1" dirty="0">
                    <a:solidFill>
                      <a:srgbClr val="00B0F0"/>
                    </a:solidFill>
                    <a:latin typeface="+mj-lt"/>
                    <a:ea typeface="Cambria Math" panose="02040503050406030204" pitchFamily="18" charset="0"/>
                  </a:rPr>
                  <a:t>hybrid input/output automaton</a:t>
                </a:r>
                <a:r>
                  <a:rPr lang="en-US" sz="1600" dirty="0">
                    <a:solidFill>
                      <a:srgbClr val="00B0F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is a tuple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=〈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sz="1600" dirty="0">
                    <a:latin typeface="+mj-lt"/>
                  </a:rPr>
                  <a:t> where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is a set of variables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is the set of initial states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is a set of actions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600" dirty="0">
                    <a:latin typeface="+mj-lt"/>
                  </a:rPr>
                  <a:t> is the set of transitions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600" dirty="0">
                    <a:latin typeface="+mj-lt"/>
                  </a:rPr>
                  <a:t> is a set of trajectories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+mj-lt"/>
                  </a:rPr>
                  <a:t> closed under prefix, suffix, and concatenation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b="1" dirty="0">
                    <a:latin typeface="+mj-lt"/>
                  </a:rPr>
                  <a:t>E1. </a:t>
                </a:r>
                <a:r>
                  <a:rPr lang="en-US" sz="1600" dirty="0">
                    <a:latin typeface="+mj-lt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b="1" dirty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there exists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600" b="1" dirty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𝒙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600" b="1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b="1" dirty="0">
                    <a:solidFill>
                      <a:srgbClr val="FF0000"/>
                    </a:solidFill>
                  </a:rPr>
                  <a:t>E2. </a:t>
                </a:r>
                <a:r>
                  <a:rPr lang="en-US" sz="1600" dirty="0">
                    <a:solidFill>
                      <a:srgbClr val="FF0000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should be able to react to any trajectory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.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 err="1">
                    <a:solidFill>
                      <a:srgbClr val="FF0000"/>
                    </a:solidFill>
                  </a:rPr>
                  <a:t>i.e</a:t>
                </a:r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is a prefix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and  either (a)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or  (b)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is closed and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is enabled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𝑙𝑠𝑡𝑎𝑡𝑒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972F-119E-8347-905F-BEBD54B3E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762000"/>
                <a:ext cx="7086599" cy="5943600"/>
              </a:xfrm>
              <a:blipFill>
                <a:blip r:embed="rId2"/>
                <a:stretch>
                  <a:fillRect l="-538" r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8B0C5E-5184-494D-8280-BF8B1DEE84F9}"/>
                  </a:ext>
                </a:extLst>
              </p:cNvPr>
              <p:cNvSpPr/>
              <p:nvPr/>
            </p:nvSpPr>
            <p:spPr>
              <a:xfrm>
                <a:off x="7445377" y="1600200"/>
                <a:ext cx="1219200" cy="11430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Controller</a:t>
                </a: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8B0C5E-5184-494D-8280-BF8B1DEE8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77" y="1600200"/>
                <a:ext cx="1219200" cy="1143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C38334-79CD-7E46-B0CD-BF2E76EE7969}"/>
                  </a:ext>
                </a:extLst>
              </p:cNvPr>
              <p:cNvSpPr/>
              <p:nvPr/>
            </p:nvSpPr>
            <p:spPr>
              <a:xfrm>
                <a:off x="7445377" y="3801035"/>
                <a:ext cx="1219200" cy="11430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Vehicle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C38334-79CD-7E46-B0CD-BF2E76EE7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77" y="3801035"/>
                <a:ext cx="1219200" cy="1143000"/>
              </a:xfrm>
              <a:prstGeom prst="roundRect">
                <a:avLst/>
              </a:prstGeom>
              <a:blipFill>
                <a:blip r:embed="rId4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8D5C46-CF49-164B-9C77-E31615A2BD15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054977" y="2743200"/>
            <a:ext cx="0" cy="1057835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B16F6E-ED0F-0E40-8804-6560D17E8208}"/>
                  </a:ext>
                </a:extLst>
              </p:cNvPr>
              <p:cNvSpPr/>
              <p:nvPr/>
            </p:nvSpPr>
            <p:spPr>
              <a:xfrm>
                <a:off x="8107136" y="3088665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𝑡h𝑟𝑜𝑡𝑡𝑙𝑒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B16F6E-ED0F-0E40-8804-6560D17E8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36" y="3088665"/>
                <a:ext cx="1063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09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Compatibility of hybrid automata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1065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For the interaction of hybrid automata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>
                    <a:latin typeface="+mj-lt"/>
                  </a:rPr>
                  <a:t>1  </a:t>
                </a:r>
                <a:r>
                  <a:rPr lang="en-US" sz="28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>
                    <a:latin typeface="+mj-lt"/>
                  </a:rPr>
                  <a:t>2 </a:t>
                </a:r>
                <a:r>
                  <a:rPr lang="en-US" sz="2800" dirty="0">
                    <a:latin typeface="+mj-lt"/>
                  </a:rPr>
                  <a:t>to be well-defined we need to ensure that they have the right </a:t>
                </a:r>
                <a:r>
                  <a:rPr lang="en-US" sz="2800" i="1" dirty="0">
                    <a:solidFill>
                      <a:srgbClr val="00B0F0"/>
                    </a:solidFill>
                    <a:latin typeface="+mj-lt"/>
                  </a:rPr>
                  <a:t>interfaces</a:t>
                </a:r>
              </a:p>
              <a:p>
                <a:endParaRPr lang="en-US" sz="2800" i="1" dirty="0">
                  <a:solidFill>
                    <a:srgbClr val="00B0F0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  <a:sym typeface="Wingdings" panose="05000000000000000000" pitchFamily="2" charset="2"/>
                  </a:rPr>
                  <a:t>Compatibility conditions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106596" cy="4525963"/>
              </a:xfrm>
              <a:blipFill>
                <a:blip r:embed="rId2"/>
                <a:stretch>
                  <a:fillRect l="-2730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867400" y="2133600"/>
            <a:ext cx="3207945" cy="2063086"/>
            <a:chOff x="5250255" y="1518314"/>
            <a:chExt cx="3207945" cy="2063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5265345" y="1981200"/>
                  <a:ext cx="1219200" cy="114300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0" dirty="0">
                      <a:latin typeface="Calibri" panose="020F0502020204030204" pitchFamily="34" charset="0"/>
                      <a:ea typeface="Cambria Math" panose="02040503050406030204" pitchFamily="18" charset="0"/>
                    </a:rPr>
                    <a:t>Controller</a:t>
                  </a:r>
                </a:p>
                <a:p>
                  <a:pPr algn="ctr"/>
                  <a:endPara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  <a:p>
                  <a:pPr algn="ctr"/>
                  <a:endParaRPr lang="en-US" sz="1600" dirty="0"/>
                </a:p>
                <a:p>
                  <a:pPr algn="ctr"/>
                  <a:endParaRPr lang="en-US" sz="16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345" y="1981200"/>
                  <a:ext cx="1219200" cy="1143000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t="-78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7239000" y="1981200"/>
                  <a:ext cx="1219200" cy="114300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0" dirty="0">
                      <a:ea typeface="Cambria Math" panose="02040503050406030204" pitchFamily="18" charset="0"/>
                    </a:rPr>
                    <a:t>Vehicle</a:t>
                  </a:r>
                </a:p>
                <a:p>
                  <a:pPr algn="ctr"/>
                  <a:endPara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00" y="1981200"/>
                  <a:ext cx="1219200" cy="1143000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t="-36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6477000" y="2286000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330210" y="2153583"/>
                  <a:ext cx="103592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Output</a:t>
                  </a:r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𝑎𝑐𝑐𝑒𝑙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210" y="2153583"/>
                  <a:ext cx="1035925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8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239000" y="2147499"/>
                  <a:ext cx="9205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Input</a:t>
                  </a:r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𝑎𝑐𝑐𝑒𝑙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00" y="2147499"/>
                  <a:ext cx="9205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6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476443" y="1943072"/>
                  <a:ext cx="7706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𝑎𝑐𝑐𝑒𝑙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6443" y="1943072"/>
                  <a:ext cx="77065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250255" y="2514051"/>
              <a:ext cx="3134668" cy="492247"/>
              <a:chOff x="5250255" y="2514051"/>
              <a:chExt cx="3134668" cy="492247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6484545" y="2819400"/>
                <a:ext cx="754455" cy="0"/>
              </a:xfrm>
              <a:prstGeom prst="straightConnector1">
                <a:avLst/>
              </a:prstGeom>
              <a:ln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6435211" y="2514051"/>
                    <a:ext cx="818879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𝑏𝑟𝑎𝑘𝑒𝑂𝑛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5211" y="2514051"/>
                    <a:ext cx="818879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250255" y="2729299"/>
                    <a:ext cx="127894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Output</a:t>
                    </a:r>
                    <a:r>
                      <a:rPr lang="en-US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𝑏𝑟𝑎𝑘𝑒𝑂𝑛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0255" y="2729299"/>
                    <a:ext cx="1278940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7221399" y="2729298"/>
                    <a:ext cx="116352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Input</a:t>
                    </a:r>
                    <a:r>
                      <a:rPr lang="en-US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𝑏𝑟𝑎𝑘𝑒𝑂𝑛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1399" y="2729298"/>
                    <a:ext cx="1163524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526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/>
            <p:cNvCxnSpPr/>
            <p:nvPr/>
          </p:nvCxnSpPr>
          <p:spPr>
            <a:xfrm flipV="1">
              <a:off x="5562600" y="3124200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508938" y="1518314"/>
              <a:ext cx="24006" cy="457200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8135502" y="1537899"/>
              <a:ext cx="24006" cy="457200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7" idx="2"/>
              <a:endCxn id="6" idx="2"/>
            </p:cNvCxnSpPr>
            <p:nvPr/>
          </p:nvCxnSpPr>
          <p:spPr>
            <a:xfrm rot="5400000">
              <a:off x="6861773" y="2137373"/>
              <a:ext cx="12700" cy="1973655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432978" y="3075535"/>
                  <a:ext cx="78842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𝑝𝑜𝑠𝑖𝑡𝑖𝑜𝑛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978" y="3075535"/>
                  <a:ext cx="78842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990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AFC90-FE22-314F-9732-2A22C52E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 HIOA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E3596C5-7E1A-D746-B645-D975D40D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65532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pair of hybrid I/O automata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compatible if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	no unintended discrete interactions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	no duplication of discrete authority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	no unintended continuous interactions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no duplication of continuous authority</a:t>
                </a: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Extended to collection of automata in the natural way and captures most common notions of composition in, for example, </a:t>
                </a:r>
                <a:r>
                  <a:rPr lang="en-US" sz="2000" dirty="0" err="1"/>
                  <a:t>Matlab</a:t>
                </a:r>
                <a:r>
                  <a:rPr lang="en-US" sz="2000" dirty="0"/>
                  <a:t>/Simulink	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E3596C5-7E1A-D746-B645-D975D40D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6553200" cy="4525963"/>
              </a:xfrm>
              <a:blipFill>
                <a:blip r:embed="rId2"/>
                <a:stretch>
                  <a:fillRect l="-969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28DB7162-AFD4-464F-A5CF-B0149056D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t="16276" r="5918" b="9656"/>
          <a:stretch/>
        </p:blipFill>
        <p:spPr bwMode="auto">
          <a:xfrm>
            <a:off x="6096000" y="4907318"/>
            <a:ext cx="2826159" cy="1676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406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82000" cy="49530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ea typeface="Cambria Math"/>
                  </a:rPr>
                  <a:t>For compatible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 </a:t>
                </a:r>
                <a:r>
                  <a:rPr lang="en-US" dirty="0"/>
                  <a:t>their composition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||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</a:t>
                </a:r>
                <a:r>
                  <a:rPr lang="en-US" dirty="0"/>
                  <a:t> is the structure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ea typeface="Cambria Math"/>
                      </a:rPr>
                      <m:t>𝓐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𝒟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𝒯</m:t>
                        </m:r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𝑈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/>
                      </a:rPr>
                      <m:t>𝑋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𝑋</m:t>
                    </m:r>
                    <m:r>
                      <a:rPr lang="en-US" b="0" i="1" baseline="-25000" smtClean="0">
                        <a:solidFill>
                          <a:srgbClr val="00B0F0"/>
                        </a:solidFill>
                        <a:latin typeface="Cambria Math"/>
                      </a:rPr>
                      <m:t>1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b="0" i="1" baseline="-2500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baseline="-25000">
                        <a:solidFill>
                          <a:srgbClr val="00B0F0"/>
                        </a:solidFill>
                        <a:latin typeface="Cambria Math"/>
                      </a:rPr>
                      <m:t>1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𝑌</m:t>
                    </m:r>
                    <m:r>
                      <a:rPr lang="en-US" i="1" baseline="-2500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 ,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baseline="-25000">
                        <a:solidFill>
                          <a:srgbClr val="00B0F0"/>
                        </a:solidFill>
                        <a:latin typeface="Cambria Math"/>
                      </a:rPr>
                      <m:t>1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∖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𝑌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B0F0"/>
                  </a:solidFill>
                  <a:latin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𝑣𝑎𝑙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∀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1,2</m:t>
                        </m:r>
                      </m:e>
                    </m:d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: 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b="0" i="1" baseline="-2500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0" dirty="0"/>
                  <a:t>Actions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endParaRPr lang="en-US" b="0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𝐻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  <a:ea typeface="Cambria Math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∈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𝒟</m:t>
                    </m:r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  <a:r>
                  <a:rPr lang="en-US" i="1" dirty="0" err="1">
                    <a:ea typeface="Cambria Math"/>
                  </a:rPr>
                  <a:t>iff</a:t>
                </a:r>
                <a:r>
                  <a:rPr lang="en-US" i="1" dirty="0">
                    <a:ea typeface="Cambria Math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∈{1,2}</m:t>
                    </m:r>
                  </m:oMath>
                </a14:m>
                <a:endParaRPr lang="en-US" i="1" dirty="0">
                  <a:ea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Cambria Math"/>
                  </a:rPr>
                  <a:t>)</a:t>
                </a:r>
                <a:r>
                  <a:rPr lang="en-US" i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/>
                      </a:rPr>
                      <m:t>  </m:t>
                    </m:r>
                  </m:oMath>
                </a14:m>
                <a:endParaRPr lang="en-US" b="0" i="1" baseline="-25000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𝒯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: </a:t>
                </a:r>
                <a:r>
                  <a:rPr lang="en-US" dirty="0">
                    <a:solidFill>
                      <a:srgbClr val="00B0F0"/>
                    </a:solidFill>
                  </a:rPr>
                  <a:t>set of </a:t>
                </a:r>
                <a:r>
                  <a:rPr lang="en-US" b="1" dirty="0">
                    <a:solidFill>
                      <a:srgbClr val="00B0F0"/>
                    </a:solidFill>
                  </a:rPr>
                  <a:t>trajectories</a:t>
                </a:r>
                <a:r>
                  <a:rPr lang="en-US" dirty="0">
                    <a:solidFill>
                      <a:srgbClr val="00B0F0"/>
                    </a:solidFill>
                  </a:rPr>
                  <a:t> for V</a:t>
                </a:r>
                <a:r>
                  <a:rPr lang="en-US" i="1" dirty="0">
                    <a:solidFill>
                      <a:srgbClr val="00B0F0"/>
                    </a:solidFill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i="1" dirty="0">
                    <a:solidFill>
                      <a:srgbClr val="00B0F0"/>
                    </a:solidFill>
                    <a:latin typeface="Cambria Math"/>
                    <a:ea typeface="Cambria Math"/>
                  </a:rPr>
                  <a:t>𝜏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∈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𝒯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iff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∀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i="1" dirty="0">
                    <a:solidFill>
                      <a:srgbClr val="00B0F0"/>
                    </a:solidFill>
                    <a:latin typeface="Cambria Math"/>
                    <a:ea typeface="Cambria Math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𝜏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↓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B0F0"/>
                    </a:solidFill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𝒯</m:t>
                    </m:r>
                  </m:oMath>
                </a14:m>
                <a:r>
                  <a:rPr lang="en-US" baseline="-25000" dirty="0" err="1">
                    <a:solidFill>
                      <a:srgbClr val="00B0F0"/>
                    </a:solidFill>
                  </a:rPr>
                  <a:t>i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i="1" dirty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82000" cy="4953000"/>
              </a:xfrm>
              <a:blipFill>
                <a:blip r:embed="rId3"/>
                <a:stretch>
                  <a:fillRect l="-1061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47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D32CA6-87F6-F645-9059-5D12493AC0D6}"/>
                  </a:ext>
                </a:extLst>
              </p:cNvPr>
              <p:cNvSpPr/>
              <p:nvPr/>
            </p:nvSpPr>
            <p:spPr>
              <a:xfrm>
                <a:off x="3399692" y="248134"/>
                <a:ext cx="2675975" cy="167260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D32CA6-87F6-F645-9059-5D12493AC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2" y="248134"/>
                <a:ext cx="2675975" cy="16726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E8BEDB-0F03-384B-B08E-903EC5925AB7}"/>
              </a:ext>
            </a:extLst>
          </p:cNvPr>
          <p:cNvSpPr/>
          <p:nvPr/>
        </p:nvSpPr>
        <p:spPr>
          <a:xfrm>
            <a:off x="691145" y="2092876"/>
            <a:ext cx="2675975" cy="2727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D705BC-758F-9C48-A1ED-E5E298551D1D}"/>
              </a:ext>
            </a:extLst>
          </p:cNvPr>
          <p:cNvGrpSpPr/>
          <p:nvPr/>
        </p:nvGrpSpPr>
        <p:grpSpPr>
          <a:xfrm>
            <a:off x="1311480" y="2232503"/>
            <a:ext cx="1563324" cy="2462698"/>
            <a:chOff x="6830202" y="3738770"/>
            <a:chExt cx="533401" cy="3086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E528FA1-1833-884D-B5CA-81D9260602C7}"/>
                    </a:ext>
                  </a:extLst>
                </p:cNvPr>
                <p:cNvSpPr/>
                <p:nvPr/>
              </p:nvSpPr>
              <p:spPr>
                <a:xfrm>
                  <a:off x="6830203" y="3738770"/>
                  <a:ext cx="533400" cy="533400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E528FA1-1833-884D-B5CA-81D9260602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0203" y="3738770"/>
                  <a:ext cx="533400" cy="5334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72FAB1-241F-364D-AC98-4095B549C7D3}"/>
                </a:ext>
              </a:extLst>
            </p:cNvPr>
            <p:cNvSpPr/>
            <p:nvPr/>
          </p:nvSpPr>
          <p:spPr>
            <a:xfrm>
              <a:off x="6830203" y="501512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CB81BA-A3CF-DE4C-807B-15985D9482D8}"/>
                </a:ext>
              </a:extLst>
            </p:cNvPr>
            <p:cNvSpPr/>
            <p:nvPr/>
          </p:nvSpPr>
          <p:spPr>
            <a:xfrm>
              <a:off x="6830202" y="6291469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f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321B22-7B47-644E-AC72-41F83A8D6E7F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>
              <a:off x="7096903" y="427217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A829CB8-ED48-3446-BA38-6701245A10A0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7096903" y="554852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7F51A193-355B-E34B-8FEC-FEFE57717997}"/>
                </a:ext>
              </a:extLst>
            </p:cNvPr>
            <p:cNvCxnSpPr>
              <a:cxnSpLocks/>
              <a:stCxn id="7" idx="2"/>
              <a:endCxn id="9" idx="2"/>
            </p:cNvCxnSpPr>
            <p:nvPr/>
          </p:nvCxnSpPr>
          <p:spPr>
            <a:xfrm rot="10800000" flipV="1">
              <a:off x="6830203" y="4005470"/>
              <a:ext cx="12700" cy="2552700"/>
            </a:xfrm>
            <a:prstGeom prst="curvedConnector3">
              <a:avLst>
                <a:gd name="adj1" fmla="val 993358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61DAD2E1-6848-C545-9593-155B2B19EEAC}"/>
                  </a:ext>
                </a:extLst>
              </p:cNvPr>
              <p:cNvSpPr/>
              <p:nvPr/>
            </p:nvSpPr>
            <p:spPr>
              <a:xfrm>
                <a:off x="6130750" y="2620308"/>
                <a:ext cx="2675975" cy="167260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61DAD2E1-6848-C545-9593-155B2B19E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750" y="2620308"/>
                <a:ext cx="2675975" cy="167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F6F19FD-8280-8D40-AFB6-3CB4002D177C}"/>
                  </a:ext>
                </a:extLst>
              </p:cNvPr>
              <p:cNvSpPr/>
              <p:nvPr/>
            </p:nvSpPr>
            <p:spPr>
              <a:xfrm>
                <a:off x="3522245" y="4992483"/>
                <a:ext cx="2675975" cy="167260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F6F19FD-8280-8D40-AFB6-3CB4002D1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45" y="4992483"/>
                <a:ext cx="2675975" cy="167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4F59A-86CA-6648-A147-FD98ED57717F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3367120" y="1920736"/>
            <a:ext cx="1370560" cy="1535873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CD5961-3CFF-0849-A0E2-AEFA35CC7C7D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3367120" y="3456609"/>
            <a:ext cx="2763630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F44230-9FA0-9441-8860-54BF87FEEF94}"/>
              </a:ext>
            </a:extLst>
          </p:cNvPr>
          <p:cNvCxnSpPr>
            <a:cxnSpLocks/>
            <a:stCxn id="5" idx="3"/>
            <a:endCxn id="22" idx="0"/>
          </p:cNvCxnSpPr>
          <p:nvPr/>
        </p:nvCxnSpPr>
        <p:spPr>
          <a:xfrm>
            <a:off x="3367120" y="3456609"/>
            <a:ext cx="1493113" cy="153587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3E200A-F1F6-7340-BE4A-13BD514A2957}"/>
              </a:ext>
            </a:extLst>
          </p:cNvPr>
          <p:cNvSpPr txBox="1"/>
          <p:nvPr/>
        </p:nvSpPr>
        <p:spPr>
          <a:xfrm>
            <a:off x="1719322" y="2755977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72C4DD-FAFA-8244-A2C0-E0B7C3873169}"/>
              </a:ext>
            </a:extLst>
          </p:cNvPr>
          <p:cNvSpPr txBox="1"/>
          <p:nvPr/>
        </p:nvSpPr>
        <p:spPr>
          <a:xfrm>
            <a:off x="4218842" y="2424962"/>
            <a:ext cx="67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A1BB6-CFAE-FF44-945D-2DA2784DC840}"/>
              </a:ext>
            </a:extLst>
          </p:cNvPr>
          <p:cNvSpPr txBox="1"/>
          <p:nvPr/>
        </p:nvSpPr>
        <p:spPr>
          <a:xfrm>
            <a:off x="4695603" y="3032059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0FE23-A8C1-774E-B0BE-519E1096E1B5}"/>
              </a:ext>
            </a:extLst>
          </p:cNvPr>
          <p:cNvSpPr txBox="1"/>
          <p:nvPr/>
        </p:nvSpPr>
        <p:spPr>
          <a:xfrm>
            <a:off x="3806873" y="4224546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E4628C-7610-C14E-A5BC-C393E9D85DD5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flipH="1">
            <a:off x="2029133" y="1084435"/>
            <a:ext cx="1370559" cy="1008441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6053A8-0518-A24E-AD97-83AF19F131CF}"/>
              </a:ext>
            </a:extLst>
          </p:cNvPr>
          <p:cNvSpPr txBox="1"/>
          <p:nvPr/>
        </p:nvSpPr>
        <p:spPr>
          <a:xfrm>
            <a:off x="2221933" y="1344741"/>
            <a:ext cx="67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CFDBD3-E253-174A-B01A-22B02C859D4E}"/>
              </a:ext>
            </a:extLst>
          </p:cNvPr>
          <p:cNvCxnSpPr>
            <a:cxnSpLocks/>
            <a:stCxn id="4" idx="1"/>
            <a:endCxn id="22" idx="0"/>
          </p:cNvCxnSpPr>
          <p:nvPr/>
        </p:nvCxnSpPr>
        <p:spPr>
          <a:xfrm>
            <a:off x="3399692" y="1084435"/>
            <a:ext cx="1460541" cy="390804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0776CBB-6CAC-D841-B64B-D836C7C08386}"/>
              </a:ext>
            </a:extLst>
          </p:cNvPr>
          <p:cNvGrpSpPr/>
          <p:nvPr/>
        </p:nvGrpSpPr>
        <p:grpSpPr>
          <a:xfrm>
            <a:off x="7352691" y="2711906"/>
            <a:ext cx="910424" cy="1434187"/>
            <a:chOff x="6830202" y="3738770"/>
            <a:chExt cx="533401" cy="308609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B224079-A866-6A42-A0D8-B1764C88A816}"/>
                </a:ext>
              </a:extLst>
            </p:cNvPr>
            <p:cNvSpPr/>
            <p:nvPr/>
          </p:nvSpPr>
          <p:spPr>
            <a:xfrm>
              <a:off x="6830203" y="373877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0C9F593-4129-754F-AED0-8F3120BA57C7}"/>
                </a:ext>
              </a:extLst>
            </p:cNvPr>
            <p:cNvSpPr/>
            <p:nvPr/>
          </p:nvSpPr>
          <p:spPr>
            <a:xfrm>
              <a:off x="6830203" y="501512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e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23D888D-1FBC-0043-8B50-BD767B73B56A}"/>
                </a:ext>
              </a:extLst>
            </p:cNvPr>
            <p:cNvSpPr/>
            <p:nvPr/>
          </p:nvSpPr>
          <p:spPr>
            <a:xfrm>
              <a:off x="6830202" y="6291469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f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425DB77-DD16-B14A-B9AA-F1CCB9ABA58B}"/>
                </a:ext>
              </a:extLst>
            </p:cNvPr>
            <p:cNvCxnSpPr>
              <a:stCxn id="55" idx="4"/>
              <a:endCxn id="56" idx="0"/>
            </p:cNvCxnSpPr>
            <p:nvPr/>
          </p:nvCxnSpPr>
          <p:spPr>
            <a:xfrm>
              <a:off x="7096903" y="427217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70640EB-220F-6441-8AB2-663C536E596D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7096903" y="554852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30BF66E-A2EC-A14D-8158-2692C9A571BC}"/>
              </a:ext>
            </a:extLst>
          </p:cNvPr>
          <p:cNvSpPr txBox="1"/>
          <p:nvPr/>
        </p:nvSpPr>
        <p:spPr>
          <a:xfrm>
            <a:off x="3831331" y="2002531"/>
            <a:ext cx="67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9FCD25F-E334-E346-B8D2-9727709E8181}"/>
              </a:ext>
            </a:extLst>
          </p:cNvPr>
          <p:cNvSpPr/>
          <p:nvPr/>
        </p:nvSpPr>
        <p:spPr>
          <a:xfrm>
            <a:off x="3306735" y="997940"/>
            <a:ext cx="185913" cy="1859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0B113F0-2927-F042-90D6-B67A5AFC0EAD}"/>
              </a:ext>
            </a:extLst>
          </p:cNvPr>
          <p:cNvSpPr/>
          <p:nvPr/>
        </p:nvSpPr>
        <p:spPr>
          <a:xfrm>
            <a:off x="3286516" y="3370895"/>
            <a:ext cx="185913" cy="1859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7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under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Cambria Math"/>
                  </a:rPr>
                  <a:t>Conjecture. The class of HIOA is closed under composition.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/>
                  <a:t>1</a:t>
                </a:r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/>
                  <a:t>2 </a:t>
                </a:r>
                <a:r>
                  <a:rPr lang="en-US" sz="2800" dirty="0"/>
                  <a:t>are compatible HIOA then </a:t>
                </a:r>
                <a:r>
                  <a:rPr lang="en-US" sz="28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/>
                  <a:t>1</a:t>
                </a:r>
                <a:r>
                  <a:rPr lang="en-US" sz="2800" dirty="0"/>
                  <a:t>||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/>
                  <a:t>2 </a:t>
                </a:r>
                <a:r>
                  <a:rPr lang="en-US" sz="2800" dirty="0"/>
                  <a:t>is also a HIOA.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ea typeface="Cambria Math"/>
                  </a:rPr>
                  <a:t>Can we ensure that input trajectory enabled condition is satisfied in the composed automaton? </a:t>
                </a:r>
              </a:p>
              <a:p>
                <a:r>
                  <a:rPr 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ea typeface="Cambria Math"/>
                  </a:rPr>
                  <a:t>No, in general</a:t>
                </a:r>
              </a:p>
              <a:p>
                <a:pPr lvl="1"/>
                <a:r>
                  <a:rPr lang="en-US" sz="2400" dirty="0">
                    <a:latin typeface="Calibri" panose="020F0502020204030204" pitchFamily="34" charset="0"/>
                    <a:ea typeface="Cambria Math"/>
                  </a:rPr>
                  <a:t>Additional conditions are needed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348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16550" y="4329953"/>
                <a:ext cx="2209800" cy="97145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Plant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400" b="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  <a:p>
                <a:pPr algn="ctr"/>
                <a:r>
                  <a:rPr lang="en-US" sz="1400" b="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550" y="4329953"/>
                <a:ext cx="2209800" cy="971458"/>
              </a:xfrm>
              <a:prstGeom prst="rect">
                <a:avLst/>
              </a:prstGeom>
              <a:blipFill rotWithShape="0"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16550" y="5858525"/>
                <a:ext cx="2209800" cy="9860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0" dirty="0"/>
              </a:p>
              <a:p>
                <a:pPr algn="ctr"/>
                <a:r>
                  <a:rPr lang="en-US" sz="1400" b="0" dirty="0"/>
                  <a:t>Controller</a:t>
                </a:r>
              </a:p>
              <a:p>
                <a:pPr algn="ctr"/>
                <a:r>
                  <a:rPr lang="en-US" sz="1400" b="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charset="0"/>
                          </a:rPr>
                          <m:t>p</m:t>
                        </m:r>
                      </m:sub>
                    </m:sSub>
                  </m:oMath>
                </a14:m>
                <a:endParaRPr lang="en-US" sz="1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400" b="0" dirty="0"/>
              </a:p>
              <a:p>
                <a:pPr algn="ctr"/>
                <a:r>
                  <a:rPr lang="en-US" sz="1400" b="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b="0" dirty="0"/>
              </a:p>
              <a:p>
                <a:pPr algn="ctr"/>
                <a:endParaRPr lang="en-US" sz="1400" b="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550" y="5858525"/>
                <a:ext cx="2209800" cy="986028"/>
              </a:xfrm>
              <a:prstGeom prst="rect">
                <a:avLst/>
              </a:prstGeom>
              <a:blipFill rotWithShape="0">
                <a:blip r:embed="rId4"/>
                <a:stretch>
                  <a:fillRect t="-1205" b="-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lbow Connector 5"/>
          <p:cNvCxnSpPr>
            <a:stCxn id="5" idx="1"/>
            <a:endCxn id="4" idx="1"/>
          </p:cNvCxnSpPr>
          <p:nvPr/>
        </p:nvCxnSpPr>
        <p:spPr>
          <a:xfrm rot="10800000">
            <a:off x="6316550" y="4815683"/>
            <a:ext cx="12700" cy="153585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" idx="3"/>
            <a:endCxn id="5" idx="3"/>
          </p:cNvCxnSpPr>
          <p:nvPr/>
        </p:nvCxnSpPr>
        <p:spPr>
          <a:xfrm>
            <a:off x="8526350" y="4815682"/>
            <a:ext cx="12700" cy="153585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743249" y="5338760"/>
                <a:ext cx="400751" cy="324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249" y="5338760"/>
                <a:ext cx="400751" cy="3243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44450" y="5301411"/>
                <a:ext cx="4046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50" y="5301411"/>
                <a:ext cx="40466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2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IO Automaton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5257800" cy="51816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 addition to interaction through shared actions will allow interaction through </a:t>
                </a:r>
                <a:r>
                  <a:rPr lang="en-US" dirty="0">
                    <a:solidFill>
                      <a:srgbClr val="00B0F0"/>
                    </a:solidFill>
                  </a:rPr>
                  <a:t>shared variables</a:t>
                </a:r>
              </a:p>
              <a:p>
                <a:r>
                  <a:rPr lang="en-US" dirty="0"/>
                  <a:t>Set of variables partitioned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/>
                  <a:t> Y </a:t>
                </a:r>
              </a:p>
              <a:p>
                <a:pPr lvl="1"/>
                <a:r>
                  <a:rPr lang="en-US" dirty="0"/>
                  <a:t>X: set of </a:t>
                </a:r>
                <a:r>
                  <a:rPr lang="en-US" dirty="0">
                    <a:solidFill>
                      <a:srgbClr val="00B0F0"/>
                    </a:solidFill>
                  </a:rPr>
                  <a:t>internal </a:t>
                </a:r>
                <a:r>
                  <a:rPr lang="en-US" dirty="0"/>
                  <a:t>variables (not involved in interactions)</a:t>
                </a:r>
              </a:p>
              <a:p>
                <a:pPr lvl="1"/>
                <a:r>
                  <a:rPr lang="en-US" dirty="0"/>
                  <a:t>Y: set of </a:t>
                </a:r>
                <a:r>
                  <a:rPr lang="en-US" dirty="0">
                    <a:solidFill>
                      <a:srgbClr val="00B0F0"/>
                    </a:solidFill>
                  </a:rPr>
                  <a:t>output</a:t>
                </a:r>
                <a:r>
                  <a:rPr lang="en-US" dirty="0"/>
                  <a:t> variables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lvl="1"/>
                <a:r>
                  <a:rPr lang="en-US" dirty="0"/>
                  <a:t>U: set of </a:t>
                </a:r>
                <a:r>
                  <a:rPr lang="en-US" dirty="0">
                    <a:solidFill>
                      <a:srgbClr val="00B0F0"/>
                    </a:solidFill>
                  </a:rPr>
                  <a:t>input</a:t>
                </a:r>
                <a:r>
                  <a:rPr lang="en-US" dirty="0"/>
                  <a:t> variables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lvl="1"/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Note. Given a trajectory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valid trajectory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if for all 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5257800" cy="5181600"/>
              </a:xfrm>
              <a:blipFill rotWithShape="0">
                <a:blip r:embed="rId2"/>
                <a:stretch>
                  <a:fillRect l="-1622" t="-2118" r="-2549" b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67465" y="2343058"/>
                <a:ext cx="2209800" cy="1905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Plant</a:t>
                </a:r>
                <a:endParaRPr lang="en-US" b="0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b="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65" y="2343058"/>
                <a:ext cx="2209800" cy="1905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67465" y="4495800"/>
                <a:ext cx="2209800" cy="1828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0" dirty="0"/>
              </a:p>
              <a:p>
                <a:pPr algn="ctr"/>
                <a:r>
                  <a:rPr lang="en-US" b="0" dirty="0"/>
                  <a:t>Controller</a:t>
                </a:r>
              </a:p>
              <a:p>
                <a:pPr algn="ctr"/>
                <a:endParaRPr lang="en-US" b="0" dirty="0"/>
              </a:p>
              <a:p>
                <a:pPr algn="ctr"/>
                <a:r>
                  <a:rPr lang="en-US" b="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b="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65" y="4495800"/>
                <a:ext cx="2209800" cy="1828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lbow Connector 6"/>
          <p:cNvCxnSpPr>
            <a:stCxn id="5" idx="1"/>
            <a:endCxn id="4" idx="1"/>
          </p:cNvCxnSpPr>
          <p:nvPr/>
        </p:nvCxnSpPr>
        <p:spPr>
          <a:xfrm rot="10800000">
            <a:off x="6167465" y="3295558"/>
            <a:ext cx="12700" cy="211464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3"/>
            <a:endCxn id="5" idx="3"/>
          </p:cNvCxnSpPr>
          <p:nvPr/>
        </p:nvCxnSpPr>
        <p:spPr>
          <a:xfrm>
            <a:off x="8377265" y="3295558"/>
            <a:ext cx="12700" cy="211464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94164" y="4285407"/>
                <a:ext cx="464551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164" y="4285407"/>
                <a:ext cx="464551" cy="390748"/>
              </a:xfrm>
              <a:prstGeom prst="rect">
                <a:avLst/>
              </a:prstGeom>
              <a:blipFill rotWithShape="0"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95365" y="4248058"/>
                <a:ext cx="470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65" y="4248058"/>
                <a:ext cx="47044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7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 2: Periodically Sending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609487" y="1600200"/>
                <a:ext cx="54864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Automaton </a:t>
                </a:r>
                <a:r>
                  <a:rPr lang="en-US" sz="1800" dirty="0" err="1"/>
                  <a:t>PeriodicSend</a:t>
                </a:r>
                <a:r>
                  <a:rPr lang="en-US" sz="1800" dirty="0"/>
                  <a:t>(u)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variables internal  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7030A0"/>
                    </a:solidFill>
                  </a:rPr>
                  <a:t>	</a:t>
                </a:r>
                <a:r>
                  <a:rPr lang="en-US" sz="1800" dirty="0">
                    <a:solidFill>
                      <a:srgbClr val="7030A0"/>
                    </a:solidFill>
                  </a:rPr>
                  <a:t>clock: Reals := 0, z:Reals, </a:t>
                </a:r>
                <a:r>
                  <a:rPr lang="en-US" sz="1800" dirty="0" err="1">
                    <a:solidFill>
                      <a:srgbClr val="7030A0"/>
                    </a:solidFill>
                  </a:rPr>
                  <a:t>failed:Boolean</a:t>
                </a:r>
                <a:r>
                  <a:rPr lang="en-US" sz="1800" dirty="0">
                    <a:solidFill>
                      <a:srgbClr val="7030A0"/>
                    </a:solidFill>
                  </a:rPr>
                  <a:t> := F 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signature output </a:t>
                </a:r>
                <a:r>
                  <a:rPr lang="en-US" sz="1800" dirty="0"/>
                  <a:t>send(</a:t>
                </a:r>
                <a:r>
                  <a:rPr lang="en-US" sz="1800" dirty="0" err="1"/>
                  <a:t>m:Reals</a:t>
                </a:r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r>
                  <a:rPr lang="en-US" sz="1800" dirty="0"/>
                  <a:t>		</a:t>
                </a:r>
                <a:r>
                  <a:rPr lang="en-US" sz="1800" b="1" dirty="0"/>
                  <a:t>input</a:t>
                </a:r>
                <a:r>
                  <a:rPr lang="en-US" sz="1800" dirty="0"/>
                  <a:t> fail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transitions: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output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send(m)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pre </a:t>
                </a:r>
                <a:r>
                  <a:rPr lang="en-US" sz="1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clock = u /\ m = z /\ ~failed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</a:t>
                </a:r>
                <a:r>
                  <a:rPr lang="en-US" sz="1800" b="1" dirty="0" err="1"/>
                  <a:t>eff</a:t>
                </a:r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clock := 0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		</a:t>
                </a:r>
                <a:r>
                  <a:rPr lang="en-US" sz="1800" b="1" dirty="0"/>
                  <a:t>input</a:t>
                </a:r>
                <a:r>
                  <a:rPr lang="en-US" sz="1800" dirty="0">
                    <a:solidFill>
                      <a:srgbClr val="FF0000"/>
                    </a:solidFill>
                  </a:rPr>
                  <a:t> fail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pre </a:t>
                </a:r>
                <a:r>
                  <a:rPr lang="en-US" sz="1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true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</a:t>
                </a:r>
                <a:r>
                  <a:rPr lang="en-US" sz="1800" b="1" dirty="0" err="1"/>
                  <a:t>eff</a:t>
                </a:r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failed := T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trajectories: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evolve </a:t>
                </a:r>
                <a:r>
                  <a:rPr lang="en-US" sz="1800" dirty="0">
                    <a:solidFill>
                      <a:srgbClr val="00B050"/>
                    </a:solidFill>
                  </a:rPr>
                  <a:t>d(clock) = 1, d(z) = f(z)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invariant </a:t>
                </a:r>
                <a:r>
                  <a:rPr lang="en-US" sz="1800" dirty="0">
                    <a:solidFill>
                      <a:srgbClr val="F62AF6"/>
                    </a:solidFill>
                  </a:rPr>
                  <a:t>failed \/ clock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62AF6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800" dirty="0">
                    <a:solidFill>
                      <a:srgbClr val="F62AF6"/>
                    </a:solidFill>
                  </a:rPr>
                  <a:t>u</a:t>
                </a:r>
                <a:endParaRPr lang="en-US" sz="1800" b="1" dirty="0">
                  <a:solidFill>
                    <a:srgbClr val="F62AF6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09487" y="1600200"/>
                <a:ext cx="5486400" cy="4525963"/>
              </a:xfrm>
              <a:blipFill rotWithShape="0">
                <a:blip r:embed="rId2"/>
                <a:stretch>
                  <a:fillRect l="-6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276819" y="3370958"/>
                <a:ext cx="1600200" cy="142964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err="1"/>
                  <a:t>Loc</a:t>
                </a:r>
                <a:r>
                  <a:rPr lang="en-US" dirty="0"/>
                  <a:t>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𝑐𝑙𝑜𝑐𝑘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=1 </m:t>
                      </m:r>
                    </m:oMath>
                  </m:oMathPara>
                </a14:m>
                <a:endParaRPr lang="en-US" sz="1400" b="0" i="1" dirty="0">
                  <a:solidFill>
                    <a:srgbClr val="00B050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1400" b="1" dirty="0">
                    <a:solidFill>
                      <a:srgbClr val="F62AF6"/>
                    </a:solidFill>
                  </a:rPr>
                  <a:t>~failed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62AF6"/>
                        </a:solidFill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1400" b="1" i="1" smtClean="0">
                        <a:solidFill>
                          <a:srgbClr val="F62AF6"/>
                        </a:solidFill>
                        <a:latin typeface="Cambria Math"/>
                      </a:rPr>
                      <m:t>𝒄𝒍𝒐𝒄𝒌</m:t>
                    </m:r>
                    <m:r>
                      <a:rPr lang="en-US" sz="1400" b="1" i="1" smtClean="0">
                        <a:solidFill>
                          <a:srgbClr val="F62AF6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1400" b="1" i="1" smtClean="0">
                        <a:solidFill>
                          <a:srgbClr val="F62AF6"/>
                        </a:solidFill>
                        <a:latin typeface="Cambria Math"/>
                        <a:ea typeface="Cambria Math"/>
                      </a:rPr>
                      <m:t>𝒖</m:t>
                    </m:r>
                  </m:oMath>
                </a14:m>
                <a:endParaRPr lang="en-US" sz="1200" b="1" dirty="0">
                  <a:solidFill>
                    <a:srgbClr val="F62AF6"/>
                  </a:solidFill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19" y="3370958"/>
                <a:ext cx="1600200" cy="1429642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/>
          <p:cNvCxnSpPr>
            <a:stCxn id="6" idx="1"/>
            <a:endCxn id="6" idx="7"/>
          </p:cNvCxnSpPr>
          <p:nvPr/>
        </p:nvCxnSpPr>
        <p:spPr>
          <a:xfrm rot="5400000" flipH="1" flipV="1">
            <a:off x="2076919" y="3014568"/>
            <a:ext cx="12700" cy="1131512"/>
          </a:xfrm>
          <a:prstGeom prst="curvedConnector3">
            <a:avLst>
              <a:gd name="adj1" fmla="val 587163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87274" y="1902202"/>
            <a:ext cx="270490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send(m)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clock = u /\ m = z /\ ~failed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clock := 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2" name="Straight Arrow Connector 21"/>
          <p:cNvCxnSpPr>
            <a:endCxn id="6" idx="2"/>
          </p:cNvCxnSpPr>
          <p:nvPr/>
        </p:nvCxnSpPr>
        <p:spPr>
          <a:xfrm>
            <a:off x="743419" y="408577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9812" y="41910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clock:= 0</a:t>
            </a:r>
          </a:p>
        </p:txBody>
      </p:sp>
      <p:cxnSp>
        <p:nvCxnSpPr>
          <p:cNvPr id="18" name="Curved Connector 17"/>
          <p:cNvCxnSpPr>
            <a:stCxn id="6" idx="3"/>
            <a:endCxn id="6" idx="5"/>
          </p:cNvCxnSpPr>
          <p:nvPr/>
        </p:nvCxnSpPr>
        <p:spPr>
          <a:xfrm rot="16200000" flipH="1">
            <a:off x="2076919" y="4025478"/>
            <a:ext cx="12700" cy="1131512"/>
          </a:xfrm>
          <a:prstGeom prst="curvedConnector3">
            <a:avLst>
              <a:gd name="adj1" fmla="val 649470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56394" y="5055577"/>
            <a:ext cx="11003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failed := 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1A65B3-90ED-4F42-995F-8FE59AE6E3CB}"/>
                  </a:ext>
                </a:extLst>
              </p14:cNvPr>
              <p14:cNvContentPartPr/>
              <p14:nvPr/>
            </p14:nvContentPartPr>
            <p14:xfrm>
              <a:off x="1936800" y="2514240"/>
              <a:ext cx="406800" cy="3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1A65B3-90ED-4F42-995F-8FE59AE6E3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440" y="2504880"/>
                <a:ext cx="4255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82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bounded channel &amp; Simple Failure 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600200"/>
                <a:ext cx="4495800" cy="49530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Automaton </a:t>
                </a:r>
                <a:r>
                  <a:rPr lang="en-US" dirty="0"/>
                  <a:t>Timeout(</a:t>
                </a:r>
                <a:r>
                  <a:rPr lang="en-US" dirty="0" err="1"/>
                  <a:t>u,M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   variables: </a:t>
                </a:r>
                <a:r>
                  <a:rPr lang="en-US" dirty="0"/>
                  <a:t>suspected: Boolean := F,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clock: Reals := 0</a:t>
                </a:r>
              </a:p>
              <a:p>
                <a:pPr marL="0" indent="0">
                  <a:buNone/>
                </a:pPr>
                <a:r>
                  <a:rPr lang="en-US" b="1" dirty="0"/>
                  <a:t>   signature input </a:t>
                </a:r>
                <a:r>
                  <a:rPr lang="en-US" dirty="0"/>
                  <a:t>receive(</a:t>
                </a:r>
                <a:r>
                  <a:rPr lang="en-US" dirty="0" err="1"/>
                  <a:t>m:M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output </a:t>
                </a:r>
                <a:r>
                  <a:rPr lang="en-US" dirty="0"/>
                  <a:t>timeout</a:t>
                </a:r>
              </a:p>
              <a:p>
                <a:pPr marL="0" indent="0">
                  <a:buNone/>
                </a:pPr>
                <a:r>
                  <a:rPr lang="en-US" b="1" dirty="0"/>
                  <a:t>   transitions:</a:t>
                </a:r>
              </a:p>
              <a:p>
                <a:pPr marL="0" indent="0">
                  <a:buNone/>
                </a:pPr>
                <a:r>
                  <a:rPr lang="en-US" b="1" dirty="0"/>
                  <a:t>        input </a:t>
                </a:r>
                <a:r>
                  <a:rPr lang="en-US" dirty="0">
                    <a:solidFill>
                      <a:srgbClr val="FF0000"/>
                    </a:solidFill>
                  </a:rPr>
                  <a:t>receive(m)</a:t>
                </a:r>
              </a:p>
              <a:p>
                <a:pPr marL="0" indent="0">
                  <a:buNone/>
                </a:pPr>
                <a:r>
                  <a:rPr lang="en-US" b="1" dirty="0"/>
                  <a:t>        pre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true</a:t>
                </a: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:r>
                  <a:rPr lang="en-US" b="1" dirty="0" err="1"/>
                  <a:t>eff</a:t>
                </a:r>
                <a:r>
                  <a:rPr lang="en-US" b="1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clock := 0; suspected := false;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   </a:t>
                </a:r>
                <a:r>
                  <a:rPr lang="en-US" dirty="0">
                    <a:solidFill>
                      <a:srgbClr val="FF0000"/>
                    </a:solidFill>
                  </a:rPr>
                  <a:t>    </a:t>
                </a:r>
                <a:r>
                  <a:rPr lang="en-US" b="1" dirty="0"/>
                  <a:t>output </a:t>
                </a:r>
                <a:r>
                  <a:rPr lang="en-US" dirty="0">
                    <a:solidFill>
                      <a:srgbClr val="FF0000"/>
                    </a:solidFill>
                  </a:rPr>
                  <a:t>timeout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        </a:t>
                </a:r>
                <a:r>
                  <a:rPr lang="en-US" b="1" dirty="0"/>
                  <a:t>pre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~suspected /\ clock = u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:r>
                  <a:rPr lang="en-US" b="1" dirty="0" err="1"/>
                  <a:t>eff</a:t>
                </a:r>
                <a:r>
                  <a:rPr lang="en-US" b="1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suspected := true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   </a:t>
                </a:r>
                <a:r>
                  <a:rPr lang="en-US" b="1" dirty="0"/>
                  <a:t>trajectories:</a:t>
                </a:r>
              </a:p>
              <a:p>
                <a:pPr marL="0" indent="0">
                  <a:buNone/>
                </a:pPr>
                <a:r>
                  <a:rPr lang="en-US" b="1" dirty="0"/>
                  <a:t>        evolve </a:t>
                </a:r>
                <a:r>
                  <a:rPr lang="en-US" dirty="0">
                    <a:solidFill>
                      <a:srgbClr val="00B050"/>
                    </a:solidFill>
                  </a:rPr>
                  <a:t>d(clock) = 1</a:t>
                </a:r>
              </a:p>
              <a:p>
                <a:pPr marL="0" indent="0">
                  <a:buNone/>
                </a:pPr>
                <a:r>
                  <a:rPr lang="en-US" b="1" dirty="0"/>
                  <a:t>        invariant </a:t>
                </a:r>
                <a:r>
                  <a:rPr lang="en-US" dirty="0">
                    <a:solidFill>
                      <a:srgbClr val="F62AF6"/>
                    </a:solidFill>
                    <a:latin typeface="Cambria Math"/>
                    <a:ea typeface="Cambria Math"/>
                  </a:rPr>
                  <a:t>clock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62AF6"/>
                        </a:solidFill>
                        <a:latin typeface="Cambria Math" panose="02040503050406030204" pitchFamily="18" charset="0"/>
                        <a:ea typeface="Cambria Math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F62AF6"/>
                    </a:solidFill>
                    <a:latin typeface="Cambria Math"/>
                    <a:ea typeface="Cambria Math"/>
                  </a:rPr>
                  <a:t> u \/ suspected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600200"/>
                <a:ext cx="4495800" cy="4953000"/>
              </a:xfrm>
              <a:blipFill rotWithShape="0">
                <a:blip r:embed="rId2"/>
                <a:stretch>
                  <a:fillRect l="-1355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191000" y="1600200"/>
                <a:ext cx="5257800" cy="51054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Automaton </a:t>
                </a:r>
                <a:r>
                  <a:rPr lang="en-US" dirty="0"/>
                  <a:t>Channel(</a:t>
                </a:r>
                <a:r>
                  <a:rPr lang="en-US" dirty="0" err="1"/>
                  <a:t>b,M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   variables internal </a:t>
                </a:r>
                <a:r>
                  <a:rPr lang="en-US" dirty="0"/>
                  <a:t>queue: </a:t>
                </a:r>
                <a:r>
                  <a:rPr lang="en-US" b="1" dirty="0"/>
                  <a:t>Queue</a:t>
                </a:r>
                <a:r>
                  <a:rPr lang="en-US" dirty="0"/>
                  <a:t>[</a:t>
                </a:r>
                <a:r>
                  <a:rPr lang="en-US" dirty="0" err="1"/>
                  <a:t>M,Reals</a:t>
                </a:r>
                <a:r>
                  <a:rPr lang="en-US" dirty="0"/>
                  <a:t>] := {}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clock: Reals := 0</a:t>
                </a:r>
              </a:p>
              <a:p>
                <a:pPr marL="0" indent="0">
                  <a:buNone/>
                </a:pPr>
                <a:r>
                  <a:rPr lang="en-US" b="1" dirty="0"/>
                  <a:t>   signature input </a:t>
                </a:r>
                <a:r>
                  <a:rPr lang="en-US" dirty="0"/>
                  <a:t>send(</a:t>
                </a:r>
                <a:r>
                  <a:rPr lang="en-US" dirty="0" err="1"/>
                  <a:t>m:M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output</a:t>
                </a:r>
                <a:r>
                  <a:rPr lang="en-US" dirty="0"/>
                  <a:t> receive(</a:t>
                </a:r>
                <a:r>
                  <a:rPr lang="en-US" dirty="0" err="1"/>
                  <a:t>m:M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   transitions:</a:t>
                </a:r>
              </a:p>
              <a:p>
                <a:pPr marL="0" indent="0">
                  <a:buNone/>
                </a:pPr>
                <a:r>
                  <a:rPr lang="en-US" b="1" dirty="0"/>
                  <a:t>        input </a:t>
                </a:r>
                <a:r>
                  <a:rPr lang="en-US" dirty="0">
                    <a:solidFill>
                      <a:srgbClr val="FF0000"/>
                    </a:solidFill>
                  </a:rPr>
                  <a:t>send(m)</a:t>
                </a:r>
              </a:p>
              <a:p>
                <a:pPr marL="0" indent="0">
                  <a:buNone/>
                </a:pPr>
                <a:r>
                  <a:rPr lang="en-US" b="1" dirty="0"/>
                  <a:t>        pre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true</a:t>
                </a: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:r>
                  <a:rPr lang="en-US" b="1" dirty="0" err="1"/>
                  <a:t>eff</a:t>
                </a:r>
                <a:r>
                  <a:rPr lang="en-US" b="1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queue := append(&lt;m, 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clock+b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&gt;, queue)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   </a:t>
                </a:r>
                <a:r>
                  <a:rPr lang="en-US" dirty="0">
                    <a:solidFill>
                      <a:srgbClr val="FF0000"/>
                    </a:solidFill>
                  </a:rPr>
                  <a:t>    </a:t>
                </a:r>
                <a:r>
                  <a:rPr lang="en-US" b="1" dirty="0"/>
                  <a:t>output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receive(m)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        </a:t>
                </a:r>
                <a:r>
                  <a:rPr lang="en-US" b="1" dirty="0"/>
                  <a:t>pre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/>
                    <a:ea typeface="Cambria Math"/>
                  </a:rPr>
                  <a:t>head(queue)[1]=m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/>
                      </a:rPr>
                      <m:t>∧ 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/>
                    <a:ea typeface="Cambria Math"/>
                  </a:rPr>
                  <a:t>	head(queue)[2]=clock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:r>
                  <a:rPr lang="en-US" b="1" dirty="0" err="1"/>
                  <a:t>eff</a:t>
                </a:r>
                <a:r>
                  <a:rPr lang="en-US" b="1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queue := 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queue.tail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   </a:t>
                </a:r>
                <a:r>
                  <a:rPr lang="en-US" b="1" dirty="0"/>
                  <a:t>trajectories:</a:t>
                </a:r>
              </a:p>
              <a:p>
                <a:pPr marL="0" indent="0">
                  <a:buNone/>
                </a:pPr>
                <a:r>
                  <a:rPr lang="en-US" b="1" dirty="0"/>
                  <a:t>        evolve </a:t>
                </a:r>
                <a:r>
                  <a:rPr lang="en-US" dirty="0">
                    <a:solidFill>
                      <a:srgbClr val="00B050"/>
                    </a:solidFill>
                  </a:rPr>
                  <a:t>d(clock) = 1</a:t>
                </a:r>
              </a:p>
              <a:p>
                <a:pPr marL="0" indent="0">
                  <a:buNone/>
                </a:pPr>
                <a:r>
                  <a:rPr lang="en-US" b="1" dirty="0"/>
                  <a:t>        invariant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62AF6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>
                    <a:solidFill>
                      <a:srgbClr val="F62AF6"/>
                    </a:solidFill>
                    <a:latin typeface="Cambria Math"/>
                    <a:ea typeface="Cambria Math"/>
                  </a:rPr>
                  <a:t>&lt;</a:t>
                </a:r>
                <a:r>
                  <a:rPr lang="en-US" dirty="0" err="1">
                    <a:solidFill>
                      <a:srgbClr val="F62AF6"/>
                    </a:solidFill>
                    <a:latin typeface="Cambria Math"/>
                    <a:ea typeface="Cambria Math"/>
                  </a:rPr>
                  <a:t>m,d</a:t>
                </a:r>
                <a:r>
                  <a:rPr lang="en-US" dirty="0">
                    <a:solidFill>
                      <a:srgbClr val="F62AF6"/>
                    </a:solidFill>
                    <a:latin typeface="Cambria Math"/>
                    <a:ea typeface="Cambria Math"/>
                  </a:rPr>
                  <a:t>&gt;∈ queue: </a:t>
                </a:r>
                <a:r>
                  <a:rPr lang="en-US" dirty="0">
                    <a:solidFill>
                      <a:srgbClr val="F62AF6"/>
                    </a:solidFill>
                  </a:rPr>
                  <a:t>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62AF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rgbClr val="F62AF6"/>
                    </a:solidFill>
                  </a:rPr>
                  <a:t> clock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91000" y="1600200"/>
                <a:ext cx="5257800" cy="5105400"/>
              </a:xfrm>
              <a:blipFill rotWithShape="0">
                <a:blip r:embed="rId3"/>
                <a:stretch>
                  <a:fillRect l="-1276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9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0783-49DF-2B4D-8047-BE59704E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 3: Oscillator and pulse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B6014-5293-7842-AC81-2BC86FDA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9" y="1417638"/>
            <a:ext cx="8584701" cy="4972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A0D77-2791-F94D-A41C-D52985225CDD}"/>
              </a:ext>
            </a:extLst>
          </p:cNvPr>
          <p:cNvSpPr/>
          <p:nvPr/>
        </p:nvSpPr>
        <p:spPr>
          <a:xfrm>
            <a:off x="1216269" y="6373123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pulseGen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FA604-5AAA-B04B-8DB0-0CF5BB0F2273}"/>
              </a:ext>
            </a:extLst>
          </p:cNvPr>
          <p:cNvSpPr/>
          <p:nvPr/>
        </p:nvSpPr>
        <p:spPr>
          <a:xfrm>
            <a:off x="6324600" y="6356558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Oscillator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07570A-AF58-ED41-9881-909DA080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143000"/>
            <a:ext cx="2692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0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7F18-81B4-6A4A-8850-A6EA806E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compose?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14059-5E04-AE4E-84DB-535D43922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Complex models are built by putting together </a:t>
            </a:r>
            <a:r>
              <a:rPr lang="en-US" sz="2400" b="1" dirty="0"/>
              <a:t>simpler</a:t>
            </a:r>
            <a:r>
              <a:rPr lang="en-US" sz="2400" dirty="0"/>
              <a:t> </a:t>
            </a:r>
            <a:r>
              <a:rPr lang="en-US" sz="2400" b="1" dirty="0"/>
              <a:t>components</a:t>
            </a:r>
            <a:r>
              <a:rPr lang="en-US" sz="2400" dirty="0"/>
              <a:t> or </a:t>
            </a:r>
            <a:r>
              <a:rPr lang="en-US" sz="2400" b="1" dirty="0"/>
              <a:t>modules</a:t>
            </a:r>
          </a:p>
          <a:p>
            <a:endParaRPr lang="en-US" sz="2400" b="1" dirty="0"/>
          </a:p>
          <a:p>
            <a:r>
              <a:rPr lang="en-US" sz="2400" b="1" dirty="0"/>
              <a:t>Composition: </a:t>
            </a:r>
            <a:r>
              <a:rPr lang="en-US" sz="2400" dirty="0"/>
              <a:t>operation of </a:t>
            </a:r>
            <a:r>
              <a:rPr lang="en-US" sz="2400" i="1" dirty="0"/>
              <a:t>putting together</a:t>
            </a:r>
          </a:p>
          <a:p>
            <a:endParaRPr lang="en-US" sz="2400" dirty="0"/>
          </a:p>
          <a:p>
            <a:r>
              <a:rPr lang="en-US" sz="2400" dirty="0"/>
              <a:t>Leads to precise definition of module </a:t>
            </a:r>
            <a:r>
              <a:rPr lang="en-US" sz="2400" b="1" dirty="0"/>
              <a:t>interfaces</a:t>
            </a:r>
          </a:p>
          <a:p>
            <a:endParaRPr lang="en-US" sz="2400" dirty="0"/>
          </a:p>
          <a:p>
            <a:r>
              <a:rPr lang="en-US" sz="2400" dirty="0"/>
              <a:t>What properties are preserved under composition?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C8A35-889A-DA44-BEA2-4B914F29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417637"/>
            <a:ext cx="2491552" cy="205368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47088B2-EA9E-CD4D-A7F8-9B58D91E7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t="16276" r="5918" b="9656"/>
          <a:stretch/>
        </p:blipFill>
        <p:spPr bwMode="auto">
          <a:xfrm>
            <a:off x="6398939" y="3962756"/>
            <a:ext cx="2491553" cy="1477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4C7B7-39A5-5B48-8BA1-74CA17609FF0}"/>
              </a:ext>
            </a:extLst>
          </p:cNvPr>
          <p:cNvSpPr txBox="1"/>
          <p:nvPr/>
        </p:nvSpPr>
        <p:spPr>
          <a:xfrm>
            <a:off x="5863536" y="3488998"/>
            <a:ext cx="3308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 of a network of oscillators [Huang et. al 14]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FA116-5CE3-A34E-B8EE-CF841C81E6E8}"/>
              </a:ext>
            </a:extLst>
          </p:cNvPr>
          <p:cNvSpPr txBox="1"/>
          <p:nvPr/>
        </p:nvSpPr>
        <p:spPr>
          <a:xfrm>
            <a:off x="6220571" y="5556883"/>
            <a:ext cx="2923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Powertrain model from Toyota [</a:t>
            </a:r>
            <a:r>
              <a:rPr lang="en-US" sz="1200" dirty="0" err="1"/>
              <a:t>Jin</a:t>
            </a:r>
            <a:r>
              <a:rPr lang="en-US" sz="1200" dirty="0"/>
              <a:t> et al. 15]</a:t>
            </a:r>
          </a:p>
        </p:txBody>
      </p:sp>
      <p:pic>
        <p:nvPicPr>
          <p:cNvPr id="8" name="Picture 4" descr="Modular Solution – Two-Stack Type Generator | Denyo United Machinery">
            <a:extLst>
              <a:ext uri="{FF2B5EF4-FFF2-40B4-BE49-F238E27FC236}">
                <a16:creationId xmlns:a16="http://schemas.microsoft.com/office/drawing/2014/main" id="{4B5EF737-BCCA-CB49-95A8-172B16F8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178" y="-28097"/>
            <a:ext cx="1930398" cy="13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8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8165A-537D-0944-8C6F-8DAC502F80CA}"/>
                  </a:ext>
                </a:extLst>
              </p:cNvPr>
              <p:cNvSpPr txBox="1"/>
              <p:nvPr/>
            </p:nvSpPr>
            <p:spPr>
              <a:xfrm rot="16200000">
                <a:off x="-412767" y="3534772"/>
                <a:ext cx="1742144" cy="668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pre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𝑂𝑓𝑓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b="1" dirty="0"/>
                  <a:t>eff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8165A-537D-0944-8C6F-8DAC502F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2767" y="3534772"/>
                <a:ext cx="1742144" cy="668581"/>
              </a:xfrm>
              <a:prstGeom prst="rect">
                <a:avLst/>
              </a:prstGeom>
              <a:blipFill>
                <a:blip r:embed="rId2"/>
                <a:stretch>
                  <a:fillRect l="-3774" r="-13208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81371FE-778D-A945-AF34-6A17D5E3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79" y="1168722"/>
            <a:ext cx="2711361" cy="1916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41D758-D6D7-D84E-A1B9-DB75CC3C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860" y="1063049"/>
            <a:ext cx="2692400" cy="203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88A82-6924-2F43-AC84-153F8CA8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Composed automaton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BD7AB0C-6542-004C-BB4E-DAC7A874DE88}"/>
                  </a:ext>
                </a:extLst>
              </p:cNvPr>
              <p:cNvSpPr/>
              <p:nvPr/>
            </p:nvSpPr>
            <p:spPr>
              <a:xfrm>
                <a:off x="266148" y="1387821"/>
                <a:ext cx="3810000" cy="1598096"/>
              </a:xfrm>
              <a:prstGeom prst="roundRect">
                <a:avLst>
                  <a:gd name="adj" fmla="val 1169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On,Mode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𝑛𝑜𝑤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𝑛𝑜𝑤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𝑂𝑛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BD7AB0C-6542-004C-BB4E-DAC7A874D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48" y="1387821"/>
                <a:ext cx="3810000" cy="1598096"/>
              </a:xfrm>
              <a:prstGeom prst="roundRect">
                <a:avLst>
                  <a:gd name="adj" fmla="val 11692"/>
                </a:avLst>
              </a:prstGeom>
              <a:blipFill>
                <a:blip r:embed="rId5"/>
                <a:stretch>
                  <a:fillRect t="-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41BFCE-9D82-544A-87AC-3653007D0476}"/>
                  </a:ext>
                </a:extLst>
              </p:cNvPr>
              <p:cNvSpPr/>
              <p:nvPr/>
            </p:nvSpPr>
            <p:spPr>
              <a:xfrm>
                <a:off x="229705" y="4795215"/>
                <a:ext cx="3810000" cy="1598096"/>
              </a:xfrm>
              <a:prstGeom prst="roundRect">
                <a:avLst>
                  <a:gd name="adj" fmla="val 1169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Off,Mode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𝑛𝑜𝑤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𝑛𝑜𝑤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𝑂𝑓𝑓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41BFCE-9D82-544A-87AC-3653007D0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05" y="4795215"/>
                <a:ext cx="3810000" cy="1598096"/>
              </a:xfrm>
              <a:prstGeom prst="roundRect">
                <a:avLst>
                  <a:gd name="adj" fmla="val 11692"/>
                </a:avLst>
              </a:prstGeom>
              <a:blipFill>
                <a:blip r:embed="rId6"/>
                <a:stretch>
                  <a:fillRect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A82F8C-BA08-D549-B47E-8687CC94EB98}"/>
              </a:ext>
            </a:extLst>
          </p:cNvPr>
          <p:cNvCxnSpPr>
            <a:cxnSpLocks/>
          </p:cNvCxnSpPr>
          <p:nvPr/>
        </p:nvCxnSpPr>
        <p:spPr>
          <a:xfrm flipV="1">
            <a:off x="458305" y="2985918"/>
            <a:ext cx="0" cy="1809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11818E-ED36-5742-808B-247D7C635A2B}"/>
              </a:ext>
            </a:extLst>
          </p:cNvPr>
          <p:cNvCxnSpPr>
            <a:cxnSpLocks/>
          </p:cNvCxnSpPr>
          <p:nvPr/>
        </p:nvCxnSpPr>
        <p:spPr>
          <a:xfrm>
            <a:off x="3734905" y="2985917"/>
            <a:ext cx="0" cy="1809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EDD7C3-73CC-814F-B8B7-47E16748E873}"/>
                  </a:ext>
                </a:extLst>
              </p:cNvPr>
              <p:cNvSpPr txBox="1"/>
              <p:nvPr/>
            </p:nvSpPr>
            <p:spPr>
              <a:xfrm rot="16200000">
                <a:off x="2879804" y="3567401"/>
                <a:ext cx="1651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pre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b="1" dirty="0"/>
                  <a:t>eff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EDD7C3-73CC-814F-B8B7-47E16748E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79804" y="3567401"/>
                <a:ext cx="1651221" cy="646331"/>
              </a:xfrm>
              <a:prstGeom prst="rect">
                <a:avLst/>
              </a:prstGeom>
              <a:blipFill>
                <a:blip r:embed="rId7"/>
                <a:stretch>
                  <a:fillRect l="-1923" r="-13462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88F202-E61E-6D42-9F98-683BA99D652E}"/>
              </a:ext>
            </a:extLst>
          </p:cNvPr>
          <p:cNvGrpSpPr/>
          <p:nvPr/>
        </p:nvGrpSpPr>
        <p:grpSpPr>
          <a:xfrm>
            <a:off x="4400095" y="3137843"/>
            <a:ext cx="4680178" cy="3401621"/>
            <a:chOff x="4374756" y="3473400"/>
            <a:chExt cx="4697784" cy="3414417"/>
          </a:xfrm>
        </p:grpSpPr>
        <p:sp>
          <p:nvSpPr>
            <p:cNvPr id="51" name="Donut 50">
              <a:extLst>
                <a:ext uri="{FF2B5EF4-FFF2-40B4-BE49-F238E27FC236}">
                  <a16:creationId xmlns:a16="http://schemas.microsoft.com/office/drawing/2014/main" id="{6B482EF4-3EB8-9E48-BC65-E06C082BC2ED}"/>
                </a:ext>
              </a:extLst>
            </p:cNvPr>
            <p:cNvSpPr/>
            <p:nvPr/>
          </p:nvSpPr>
          <p:spPr>
            <a:xfrm>
              <a:off x="4862821" y="3581400"/>
              <a:ext cx="3657600" cy="3276600"/>
            </a:xfrm>
            <a:prstGeom prst="donut">
              <a:avLst>
                <a:gd name="adj" fmla="val 24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BF74CBB-B864-AA4D-8DF9-0210A022B344}"/>
                </a:ext>
              </a:extLst>
            </p:cNvPr>
            <p:cNvSpPr/>
            <p:nvPr/>
          </p:nvSpPr>
          <p:spPr>
            <a:xfrm>
              <a:off x="6180918" y="4784946"/>
              <a:ext cx="1076624" cy="79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+mj-lt"/>
                  <a:ea typeface="Cambria Math" panose="02040503050406030204" pitchFamily="18" charset="0"/>
                </a:rPr>
                <a:t>pulseGen</a:t>
              </a:r>
              <a:endParaRPr lang="en-US" sz="16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521F14F-FDFE-3947-8070-A42AF1665534}"/>
                </a:ext>
              </a:extLst>
            </p:cNvPr>
            <p:cNvSpPr/>
            <p:nvPr/>
          </p:nvSpPr>
          <p:spPr>
            <a:xfrm>
              <a:off x="6180919" y="3473400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Oscillator1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75BB0B2-8468-2C4D-9064-2735FA7003C3}"/>
                </a:ext>
              </a:extLst>
            </p:cNvPr>
            <p:cNvSpPr/>
            <p:nvPr/>
          </p:nvSpPr>
          <p:spPr>
            <a:xfrm>
              <a:off x="7959472" y="4176338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Oscillator2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8590C41-384F-0746-9465-AC67C6961F6B}"/>
                </a:ext>
              </a:extLst>
            </p:cNvPr>
            <p:cNvSpPr/>
            <p:nvPr/>
          </p:nvSpPr>
          <p:spPr>
            <a:xfrm>
              <a:off x="7995915" y="5363325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Oscillator3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A4ACB4C-867A-E840-9CE4-7C416ABF58DA}"/>
                </a:ext>
              </a:extLst>
            </p:cNvPr>
            <p:cNvSpPr/>
            <p:nvPr/>
          </p:nvSpPr>
          <p:spPr>
            <a:xfrm>
              <a:off x="6180918" y="6096493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Oscillator4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70DFADF-3C2E-124E-829D-33F020EFF015}"/>
                </a:ext>
              </a:extLst>
            </p:cNvPr>
            <p:cNvSpPr/>
            <p:nvPr/>
          </p:nvSpPr>
          <p:spPr>
            <a:xfrm>
              <a:off x="4374756" y="4176338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Oscillator6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DDA85F-A871-4D49-A10C-8AB7E1E3E7AB}"/>
                </a:ext>
              </a:extLst>
            </p:cNvPr>
            <p:cNvSpPr/>
            <p:nvPr/>
          </p:nvSpPr>
          <p:spPr>
            <a:xfrm>
              <a:off x="4411199" y="5363325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Oscillator5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27B3E3-D561-E140-93B4-A888B9D102BC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6719230" y="4264724"/>
              <a:ext cx="2" cy="52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F19C28-E83B-9545-9409-9E4FECD66B1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7275763" y="4572000"/>
              <a:ext cx="683709" cy="3514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32180A-940F-454B-9E35-A7F6C3025596}"/>
                </a:ext>
              </a:extLst>
            </p:cNvPr>
            <p:cNvCxnSpPr>
              <a:cxnSpLocks/>
              <a:stCxn id="20" idx="2"/>
              <a:endCxn id="26" idx="0"/>
            </p:cNvCxnSpPr>
            <p:nvPr/>
          </p:nvCxnSpPr>
          <p:spPr>
            <a:xfrm>
              <a:off x="6719230" y="5576271"/>
              <a:ext cx="1" cy="52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B442CA8-9892-0C49-9E2D-B61EF913D269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 flipV="1">
              <a:off x="5451381" y="4572000"/>
              <a:ext cx="729536" cy="304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6741F4C-EE7E-B247-94DE-E4BA354ADF34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5487824" y="5395041"/>
              <a:ext cx="693093" cy="363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F67586C-D32E-4440-8D9F-DB75CC29AC68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7257542" y="5484914"/>
              <a:ext cx="738373" cy="274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C406C6E-C5A5-9440-96D1-D629EDFC396B}"/>
              </a:ext>
            </a:extLst>
          </p:cNvPr>
          <p:cNvSpPr txBox="1"/>
          <p:nvPr/>
        </p:nvSpPr>
        <p:spPr>
          <a:xfrm>
            <a:off x="3994023" y="6575663"/>
            <a:ext cx="5194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Cardiac oscillator network models, </a:t>
            </a:r>
            <a:r>
              <a:rPr lang="en-US" sz="1400" dirty="0" err="1"/>
              <a:t>Grosu</a:t>
            </a:r>
            <a:r>
              <a:rPr lang="en-US" sz="1400" dirty="0"/>
              <a:t> et al. CAV, HSCC 2007-2015</a:t>
            </a:r>
          </a:p>
        </p:txBody>
      </p:sp>
    </p:spTree>
    <p:extLst>
      <p:ext uri="{BB962C8B-B14F-4D97-AF65-F5344CB8AC3E}">
        <p14:creationId xmlns:p14="http://schemas.microsoft.com/office/powerpoint/2010/main" val="21312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 animBg="1"/>
      <p:bldP spid="16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sz="2800" dirty="0"/>
              <a:t>Restriction operation on </a:t>
            </a:r>
            <a:r>
              <a:rPr lang="en-US" sz="2800" dirty="0" err="1"/>
              <a:t>exections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830763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dirty="0"/>
                  <a:t>Sometimes it is useful to restrict our attention to only some subset of variables and actions in an execution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Recall the </a:t>
                </a:r>
                <a:r>
                  <a:rPr lang="en-US" sz="2800" b="1" dirty="0"/>
                  <a:t>restriction</a:t>
                </a:r>
                <a:r>
                  <a:rPr lang="en-US" sz="2800" dirty="0"/>
                  <a:t> operations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↓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be an execution fragment of a hybrid automaton with set of variables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800" dirty="0"/>
                  <a:t> and set of actions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. 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be a set of actions and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be a set of variables.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b="1" dirty="0"/>
                  <a:t>Restriction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2800" dirty="0"/>
                  <a:t>, written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⌈(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2800" dirty="0">
                    <a:solidFill>
                      <a:srgbClr val="00B0F0"/>
                    </a:solidFill>
                  </a:rPr>
                  <a:t> </a:t>
                </a:r>
                <a:r>
                  <a:rPr lang="en-US" sz="2800" dirty="0"/>
                  <a:t>is the sequence defined inductively as: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↓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=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↓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100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𝑐𝑜𝑛𝑐𝑎𝑡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↓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∉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From the definition it follows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830763"/>
              </a:xfrm>
              <a:blipFill>
                <a:blip r:embed="rId2"/>
                <a:stretch>
                  <a:fillRect l="-463" t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3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Compositions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5029200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Proposition.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an execution fragment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iff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dirty="0"/>
                  <a:t> are both execution fragments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Proof of the forward direction.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i</a:t>
                </a:r>
                <a:r>
                  <a:rPr lang="en-US" dirty="0"/>
                  <a:t>. We prove this by induction on the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Base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definition of composition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So,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by induction hypothesis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lstate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By the definition of composition: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It remains to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by the definition of composition: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lstate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by induction hypothesis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𝐸𝑥𝑒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be the last trajectory in that execution.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by the definition of composition: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 By concatenation closure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𝑐𝑜𝑛𝑐𝑎𝑡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>
                  <a:lnSpc>
                    <a:spcPct val="120000"/>
                  </a:lnSpc>
                </a:pPr>
                <a:endParaRPr lang="en-US" b="0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5029200"/>
              </a:xfrm>
              <a:blipFill>
                <a:blip r:embed="rId3"/>
                <a:stretch>
                  <a:fillRect l="-309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9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executions of composed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an </a:t>
                </a:r>
                <a:r>
                  <a:rPr lang="en-US" sz="2000" i="1" dirty="0"/>
                  <a:t>execution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executions.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i="1" dirty="0"/>
                  <a:t>time bounded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time bounded.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i="1" dirty="0"/>
                  <a:t>admissible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admissible.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i="1" dirty="0"/>
                  <a:t>closed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closed.</a:t>
                </a: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i="1" dirty="0"/>
                  <a:t>non-Zeno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time non-Zeno.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1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Composition operation</a:t>
            </a:r>
          </a:p>
          <a:p>
            <a:pPr lvl="1"/>
            <a:r>
              <a:rPr lang="en-US" dirty="0"/>
              <a:t>I/O interfaces: actions and variables</a:t>
            </a:r>
          </a:p>
          <a:p>
            <a:pPr lvl="1"/>
            <a:r>
              <a:rPr lang="en-US" dirty="0"/>
              <a:t>Reactivity/input enabling</a:t>
            </a:r>
          </a:p>
          <a:p>
            <a:pPr lvl="1"/>
            <a:r>
              <a:rPr lang="en-US" dirty="0"/>
              <a:t>(non) Closure under composition</a:t>
            </a:r>
          </a:p>
          <a:p>
            <a:r>
              <a:rPr lang="en-US" dirty="0"/>
              <a:t>Properties of executions preserved under composition</a:t>
            </a:r>
          </a:p>
          <a:p>
            <a:r>
              <a:rPr lang="en-US" dirty="0"/>
              <a:t>Inductive invariants</a:t>
            </a:r>
          </a:p>
        </p:txBody>
      </p:sp>
    </p:spTree>
    <p:extLst>
      <p:ext uri="{BB962C8B-B14F-4D97-AF65-F5344CB8AC3E}">
        <p14:creationId xmlns:p14="http://schemas.microsoft.com/office/powerpoint/2010/main" val="135234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5238-FCF9-E14B-B52B-17C78E9D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“composition”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0FE82-BCB8-8C4D-98F2-6DBDA91D8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Addition. A + B = C</a:t>
                </a:r>
              </a:p>
              <a:p>
                <a:r>
                  <a:rPr lang="en-US" dirty="0"/>
                  <a:t>Product. A x B = C</a:t>
                </a:r>
              </a:p>
              <a:p>
                <a:r>
                  <a:rPr lang="en-US" dirty="0"/>
                  <a:t>Concatenation. Append(A,B)</a:t>
                </a:r>
              </a:p>
              <a:p>
                <a:r>
                  <a:rPr lang="en-US" dirty="0"/>
                  <a:t>Function composition. A(B(x)) = C(x)</a:t>
                </a:r>
              </a:p>
              <a:p>
                <a:r>
                  <a:rPr lang="en-US" dirty="0"/>
                  <a:t>Automata (parallel) composition. C = A || B</a:t>
                </a:r>
              </a:p>
              <a:p>
                <a:r>
                  <a:rPr lang="en-US" dirty="0"/>
                  <a:t>Reasoning with composition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𝑖𝑚𝑝𝑙𝑖𝑒𝑠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𝑖𝑚𝑝𝑙𝑖𝑒𝑠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||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0FE82-BCB8-8C4D-98F2-6DBDA91D8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Modular Solution – Two-Stack Type Generator | Denyo United Machinery">
            <a:extLst>
              <a:ext uri="{FF2B5EF4-FFF2-40B4-BE49-F238E27FC236}">
                <a16:creationId xmlns:a16="http://schemas.microsoft.com/office/drawing/2014/main" id="{94E6D3F2-B7AC-494C-A96F-64B0466D2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255" y="1143000"/>
            <a:ext cx="2500745" cy="17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5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44C82-0040-DA47-BD55-8191A37F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72CA-EBDE-B341-9BE3-FE2551253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examples of composition?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of your notion of composition is captured by what we define</a:t>
            </a:r>
          </a:p>
        </p:txBody>
      </p:sp>
    </p:spTree>
    <p:extLst>
      <p:ext uri="{BB962C8B-B14F-4D97-AF65-F5344CB8AC3E}">
        <p14:creationId xmlns:p14="http://schemas.microsoft.com/office/powerpoint/2010/main" val="238970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 operation</a:t>
            </a:r>
          </a:p>
          <a:p>
            <a:pPr lvl="1"/>
            <a:r>
              <a:rPr lang="en-US" dirty="0"/>
              <a:t>Input/output interfaces</a:t>
            </a:r>
          </a:p>
          <a:p>
            <a:r>
              <a:rPr lang="en-US" dirty="0"/>
              <a:t>I/O automata</a:t>
            </a:r>
          </a:p>
          <a:p>
            <a:r>
              <a:rPr lang="en-US" dirty="0"/>
              <a:t>hybrid I/O automata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Properties of composition</a:t>
            </a:r>
          </a:p>
        </p:txBody>
      </p:sp>
    </p:spTree>
    <p:extLst>
      <p:ext uri="{BB962C8B-B14F-4D97-AF65-F5344CB8AC3E}">
        <p14:creationId xmlns:p14="http://schemas.microsoft.com/office/powerpoint/2010/main" val="85711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automata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</a:t>
                </a:r>
                <a:r>
                  <a:rPr lang="en-US" i="1" dirty="0">
                    <a:solidFill>
                      <a:srgbClr val="00B0F0"/>
                    </a:solidFill>
                  </a:rPr>
                  <a:t>component automata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i="1" dirty="0">
                    <a:solidFill>
                      <a:srgbClr val="00B0F0"/>
                    </a:solidFill>
                  </a:rPr>
                  <a:t>composed</a:t>
                </a:r>
                <a:r>
                  <a:rPr lang="en-US" dirty="0"/>
                  <a:t> automaton</a:t>
                </a:r>
              </a:p>
              <a:p>
                <a:pPr lvl="1"/>
                <a:r>
                  <a:rPr lang="en-US" dirty="0">
                    <a:solidFill>
                      <a:srgbClr val="00B0F0"/>
                    </a:solidFill>
                  </a:rPr>
                  <a:t>||</a:t>
                </a:r>
                <a:r>
                  <a:rPr lang="en-US" dirty="0"/>
                  <a:t> symbol for the composition operator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48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F4FA-3A6D-D145-8255-0C1490A0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39F5A-548B-CD4D-9145-27B72D8C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471" y="1599637"/>
            <a:ext cx="400032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general, every final state has to be merged with every start state.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particularly interesting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A1EC4B-AEA3-DD43-AEFE-F56315B02560}"/>
              </a:ext>
            </a:extLst>
          </p:cNvPr>
          <p:cNvGrpSpPr/>
          <p:nvPr/>
        </p:nvGrpSpPr>
        <p:grpSpPr>
          <a:xfrm>
            <a:off x="838201" y="1540103"/>
            <a:ext cx="1602722" cy="2803297"/>
            <a:chOff x="838200" y="1540103"/>
            <a:chExt cx="2016595" cy="352719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1F160FA-E112-8240-84B6-45F99753B870}"/>
                </a:ext>
              </a:extLst>
            </p:cNvPr>
            <p:cNvSpPr/>
            <p:nvPr/>
          </p:nvSpPr>
          <p:spPr>
            <a:xfrm>
              <a:off x="838200" y="1981200"/>
              <a:ext cx="533400" cy="533400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E10F25-A81E-B24E-83EA-BF906FE9F715}"/>
                </a:ext>
              </a:extLst>
            </p:cNvPr>
            <p:cNvSpPr/>
            <p:nvPr/>
          </p:nvSpPr>
          <p:spPr>
            <a:xfrm>
              <a:off x="838200" y="3257550"/>
              <a:ext cx="533400" cy="533400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71AD2B-5322-6944-B5EE-EAFD7667539C}"/>
                </a:ext>
              </a:extLst>
            </p:cNvPr>
            <p:cNvSpPr/>
            <p:nvPr/>
          </p:nvSpPr>
          <p:spPr>
            <a:xfrm>
              <a:off x="838200" y="4533900"/>
              <a:ext cx="533400" cy="5334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c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2E355B-E101-594A-9BA2-ACCE77807A56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1104900" y="2514600"/>
              <a:ext cx="0" cy="74295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B31735-D0E8-1C41-8257-A8C35B36F068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104900" y="3790950"/>
              <a:ext cx="0" cy="74295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389BB706-1CE5-FF4C-9CB3-C4EA8DC9A20E}"/>
                </a:ext>
              </a:extLst>
            </p:cNvPr>
            <p:cNvCxnSpPr>
              <a:stCxn id="6" idx="5"/>
              <a:endCxn id="6" idx="3"/>
            </p:cNvCxnSpPr>
            <p:nvPr/>
          </p:nvCxnSpPr>
          <p:spPr>
            <a:xfrm rot="5400000">
              <a:off x="1104900" y="4800600"/>
              <a:ext cx="12700" cy="377170"/>
            </a:xfrm>
            <a:prstGeom prst="curvedConnector3">
              <a:avLst>
                <a:gd name="adj1" fmla="val 3732157"/>
              </a:avLst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4CA8CF-27AF-5340-9661-AB9F6311CF0C}"/>
                    </a:ext>
                  </a:extLst>
                </p:cNvPr>
                <p:cNvSpPr txBox="1"/>
                <p:nvPr/>
              </p:nvSpPr>
              <p:spPr>
                <a:xfrm>
                  <a:off x="879005" y="1540103"/>
                  <a:ext cx="451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4CA8CF-27AF-5340-9661-AB9F6311C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05" y="1540103"/>
                  <a:ext cx="451790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3448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BD162F-58FD-C042-B314-8DBC36EA9088}"/>
                </a:ext>
              </a:extLst>
            </p:cNvPr>
            <p:cNvSpPr/>
            <p:nvPr/>
          </p:nvSpPr>
          <p:spPr>
            <a:xfrm>
              <a:off x="2321395" y="1981200"/>
              <a:ext cx="533400" cy="533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ED433B-ABCA-5B43-B60C-799A427C8FE2}"/>
                </a:ext>
              </a:extLst>
            </p:cNvPr>
            <p:cNvSpPr/>
            <p:nvPr/>
          </p:nvSpPr>
          <p:spPr>
            <a:xfrm>
              <a:off x="2321395" y="3257550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A90BC7-D2F5-5649-90D7-84F78FEE1A6F}"/>
                </a:ext>
              </a:extLst>
            </p:cNvPr>
            <p:cNvSpPr/>
            <p:nvPr/>
          </p:nvSpPr>
          <p:spPr>
            <a:xfrm>
              <a:off x="2321395" y="4533900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B0653DF-68BB-0B4F-9004-9E880293BBB6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2588095" y="2514600"/>
              <a:ext cx="0" cy="742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F8878D-BF33-FE40-85CC-DA30B3446A48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2588095" y="3790950"/>
              <a:ext cx="0" cy="742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ADA6C1AD-68DA-E349-BBD5-4CF429DC0A6B}"/>
                </a:ext>
              </a:extLst>
            </p:cNvPr>
            <p:cNvCxnSpPr>
              <a:cxnSpLocks/>
              <a:stCxn id="11" idx="2"/>
              <a:endCxn id="13" idx="2"/>
            </p:cNvCxnSpPr>
            <p:nvPr/>
          </p:nvCxnSpPr>
          <p:spPr>
            <a:xfrm rot="10800000" flipV="1">
              <a:off x="2321395" y="2247900"/>
              <a:ext cx="12700" cy="2552700"/>
            </a:xfrm>
            <a:prstGeom prst="curvedConnector3">
              <a:avLst>
                <a:gd name="adj1" fmla="val 1800000"/>
              </a:avLst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CD13728-3E5A-0A41-9673-2D8D396AD03B}"/>
                    </a:ext>
                  </a:extLst>
                </p:cNvPr>
                <p:cNvSpPr txBox="1"/>
                <p:nvPr/>
              </p:nvSpPr>
              <p:spPr>
                <a:xfrm>
                  <a:off x="2362200" y="1540103"/>
                  <a:ext cx="4016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CD13728-3E5A-0A41-9673-2D8D396AD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40103"/>
                  <a:ext cx="401648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84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1C1005F0-1E87-DF44-92F1-D097AEA80983}"/>
                </a:ext>
              </a:extLst>
            </p:cNvPr>
            <p:cNvCxnSpPr>
              <a:cxnSpLocks/>
              <a:stCxn id="5" idx="2"/>
              <a:endCxn id="6" idx="2"/>
            </p:cNvCxnSpPr>
            <p:nvPr/>
          </p:nvCxnSpPr>
          <p:spPr>
            <a:xfrm rot="10800000" flipV="1">
              <a:off x="838200" y="3524250"/>
              <a:ext cx="12700" cy="1276350"/>
            </a:xfrm>
            <a:prstGeom prst="curvedConnector3">
              <a:avLst>
                <a:gd name="adj1" fmla="val 1800000"/>
              </a:avLst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2B2DAD73-2D9D-3D43-9EB9-52E0259A3FEA}"/>
              </a:ext>
            </a:extLst>
          </p:cNvPr>
          <p:cNvSpPr/>
          <p:nvPr/>
        </p:nvSpPr>
        <p:spPr>
          <a:xfrm>
            <a:off x="3190742" y="1890672"/>
            <a:ext cx="423928" cy="423928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7096DC-360D-6E4E-B42D-61BF72C1B3FB}"/>
              </a:ext>
            </a:extLst>
          </p:cNvPr>
          <p:cNvSpPr/>
          <p:nvPr/>
        </p:nvSpPr>
        <p:spPr>
          <a:xfrm>
            <a:off x="3190742" y="2905072"/>
            <a:ext cx="423928" cy="423928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B4650A6-306D-1342-8095-41D6F546C0F3}"/>
              </a:ext>
            </a:extLst>
          </p:cNvPr>
          <p:cNvSpPr/>
          <p:nvPr/>
        </p:nvSpPr>
        <p:spPr>
          <a:xfrm>
            <a:off x="3190742" y="3919472"/>
            <a:ext cx="423928" cy="42392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BDF52D-2253-D446-A72C-E4892C8147FD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3402706" y="2314600"/>
            <a:ext cx="0" cy="5904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4B3802-8485-1B43-8A42-5CCD94E9F1FE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3402706" y="3329000"/>
            <a:ext cx="0" cy="5904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EB7E7EA-7A51-B247-B7F5-9B5E9EAB81AB}"/>
              </a:ext>
            </a:extLst>
          </p:cNvPr>
          <p:cNvCxnSpPr>
            <a:cxnSpLocks/>
            <a:stCxn id="43" idx="6"/>
            <a:endCxn id="43" idx="7"/>
          </p:cNvCxnSpPr>
          <p:nvPr/>
        </p:nvCxnSpPr>
        <p:spPr>
          <a:xfrm flipH="1" flipV="1">
            <a:off x="3552587" y="3981555"/>
            <a:ext cx="62083" cy="149881"/>
          </a:xfrm>
          <a:prstGeom prst="curvedConnector4">
            <a:avLst>
              <a:gd name="adj1" fmla="val -368217"/>
              <a:gd name="adj2" fmla="val 293943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39CE55E-D58B-5940-8800-31B2F0E12306}"/>
                  </a:ext>
                </a:extLst>
              </p:cNvPr>
              <p:cNvSpPr txBox="1"/>
              <p:nvPr/>
            </p:nvSpPr>
            <p:spPr>
              <a:xfrm>
                <a:off x="3200401" y="1502203"/>
                <a:ext cx="6206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39CE55E-D58B-5940-8800-31B2F0E12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1502203"/>
                <a:ext cx="620683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002C8094-3050-8240-A98A-4EF93B596D85}"/>
              </a:ext>
            </a:extLst>
          </p:cNvPr>
          <p:cNvSpPr/>
          <p:nvPr/>
        </p:nvSpPr>
        <p:spPr>
          <a:xfrm>
            <a:off x="3190742" y="3919472"/>
            <a:ext cx="423928" cy="4239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B6877E-D0C0-1243-B5E2-9DD464A8D1E5}"/>
              </a:ext>
            </a:extLst>
          </p:cNvPr>
          <p:cNvSpPr/>
          <p:nvPr/>
        </p:nvSpPr>
        <p:spPr>
          <a:xfrm>
            <a:off x="3190742" y="4933872"/>
            <a:ext cx="423928" cy="4239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237683-925F-2846-AA18-FE9A2F4AF9BF}"/>
              </a:ext>
            </a:extLst>
          </p:cNvPr>
          <p:cNvSpPr/>
          <p:nvPr/>
        </p:nvSpPr>
        <p:spPr>
          <a:xfrm>
            <a:off x="3190742" y="5948272"/>
            <a:ext cx="423928" cy="4239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CDDC0B-E359-574C-BF33-EFA384BB7A76}"/>
              </a:ext>
            </a:extLst>
          </p:cNvPr>
          <p:cNvCxnSpPr>
            <a:stCxn id="43" idx="4"/>
            <a:endCxn id="44" idx="0"/>
          </p:cNvCxnSpPr>
          <p:nvPr/>
        </p:nvCxnSpPr>
        <p:spPr>
          <a:xfrm>
            <a:off x="3402706" y="4343400"/>
            <a:ext cx="0" cy="590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C91012-102A-2C41-A7C0-8405EF92E7D5}"/>
              </a:ext>
            </a:extLst>
          </p:cNvPr>
          <p:cNvCxnSpPr>
            <a:cxnSpLocks/>
            <a:stCxn id="44" idx="4"/>
            <a:endCxn id="45" idx="0"/>
          </p:cNvCxnSpPr>
          <p:nvPr/>
        </p:nvCxnSpPr>
        <p:spPr>
          <a:xfrm>
            <a:off x="3402706" y="5357800"/>
            <a:ext cx="0" cy="590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41D1E274-8310-544B-A25D-4E26199AAC1D}"/>
              </a:ext>
            </a:extLst>
          </p:cNvPr>
          <p:cNvCxnSpPr>
            <a:cxnSpLocks/>
            <a:stCxn id="43" idx="2"/>
            <a:endCxn id="45" idx="2"/>
          </p:cNvCxnSpPr>
          <p:nvPr/>
        </p:nvCxnSpPr>
        <p:spPr>
          <a:xfrm rot="10800000" flipV="1">
            <a:off x="3190742" y="4131436"/>
            <a:ext cx="10094" cy="202880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3BA9049-54F9-D945-A51B-5FDC44CE21DD}"/>
              </a:ext>
            </a:extLst>
          </p:cNvPr>
          <p:cNvCxnSpPr>
            <a:cxnSpLocks/>
            <a:stCxn id="37" idx="2"/>
            <a:endCxn id="38" idx="2"/>
          </p:cNvCxnSpPr>
          <p:nvPr/>
        </p:nvCxnSpPr>
        <p:spPr>
          <a:xfrm rot="10800000" flipV="1">
            <a:off x="3190742" y="3117036"/>
            <a:ext cx="10094" cy="1014400"/>
          </a:xfrm>
          <a:prstGeom prst="curvedConnector3">
            <a:avLst>
              <a:gd name="adj1" fmla="val 1800000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9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2" grpId="0"/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6CF6-1CB0-194B-A7D9-BF984943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6530"/>
          </a:xfrm>
        </p:spPr>
        <p:txBody>
          <a:bodyPr>
            <a:noAutofit/>
          </a:bodyPr>
          <a:lstStyle/>
          <a:p>
            <a:r>
              <a:rPr lang="en-US" sz="3200" dirty="0"/>
              <a:t>Parallel Composition: asynchronous transitions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A0B0D9-DA9A-7E41-94D1-716F24AF12D0}"/>
              </a:ext>
            </a:extLst>
          </p:cNvPr>
          <p:cNvSpPr/>
          <p:nvPr/>
        </p:nvSpPr>
        <p:spPr>
          <a:xfrm>
            <a:off x="838200" y="198120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8EEF6A-F66F-2646-A606-1BBC45BB07EA}"/>
              </a:ext>
            </a:extLst>
          </p:cNvPr>
          <p:cNvSpPr/>
          <p:nvPr/>
        </p:nvSpPr>
        <p:spPr>
          <a:xfrm>
            <a:off x="838200" y="325755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93093C-1874-034A-925F-71EBA4E04F01}"/>
              </a:ext>
            </a:extLst>
          </p:cNvPr>
          <p:cNvSpPr/>
          <p:nvPr/>
        </p:nvSpPr>
        <p:spPr>
          <a:xfrm>
            <a:off x="838200" y="453390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E66C0-EF4E-F541-9114-A4DC1750891A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104900" y="2514600"/>
            <a:ext cx="0" cy="742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6DE491-03A6-AE47-881D-938404AF4BFC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1104900" y="3790950"/>
            <a:ext cx="0" cy="742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07FFC4E-C0EC-6547-9C6F-CFB50182F063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1104900" y="4800600"/>
            <a:ext cx="12700" cy="377170"/>
          </a:xfrm>
          <a:prstGeom prst="curvedConnector3">
            <a:avLst>
              <a:gd name="adj1" fmla="val 3732157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2EADE7-C3D0-614C-AE75-C6DE450F1ABA}"/>
                  </a:ext>
                </a:extLst>
              </p:cNvPr>
              <p:cNvSpPr txBox="1"/>
              <p:nvPr/>
            </p:nvSpPr>
            <p:spPr>
              <a:xfrm>
                <a:off x="879005" y="1540103"/>
                <a:ext cx="45179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2EADE7-C3D0-614C-AE75-C6DE450F1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05" y="1540103"/>
                <a:ext cx="4517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3B587CE-617E-FE46-8F92-FB0FFD520FD4}"/>
              </a:ext>
            </a:extLst>
          </p:cNvPr>
          <p:cNvSpPr/>
          <p:nvPr/>
        </p:nvSpPr>
        <p:spPr>
          <a:xfrm>
            <a:off x="2321395" y="198120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A6F961-C8F3-4F46-9BF6-0604B8408439}"/>
              </a:ext>
            </a:extLst>
          </p:cNvPr>
          <p:cNvSpPr/>
          <p:nvPr/>
        </p:nvSpPr>
        <p:spPr>
          <a:xfrm>
            <a:off x="2321395" y="325755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DCC07B-FA05-E443-BE95-44ED231A7E4F}"/>
              </a:ext>
            </a:extLst>
          </p:cNvPr>
          <p:cNvSpPr/>
          <p:nvPr/>
        </p:nvSpPr>
        <p:spPr>
          <a:xfrm>
            <a:off x="2321395" y="453390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11DFD7-45F7-D248-8777-ECADA232D801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>
            <a:off x="2588095" y="2514600"/>
            <a:ext cx="0" cy="742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7B06CB-444E-334B-82D7-BDDACF9F75CF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2588095" y="3790950"/>
            <a:ext cx="0" cy="742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DFA0BE28-48A6-AC4D-9463-8D9F2018D34D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10800000" flipV="1">
            <a:off x="2321395" y="2247900"/>
            <a:ext cx="12700" cy="255270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FAF366-5E27-E54A-9008-8CCAC94ED348}"/>
                  </a:ext>
                </a:extLst>
              </p:cNvPr>
              <p:cNvSpPr txBox="1"/>
              <p:nvPr/>
            </p:nvSpPr>
            <p:spPr>
              <a:xfrm>
                <a:off x="2362200" y="1540103"/>
                <a:ext cx="401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FAF366-5E27-E54A-9008-8CCAC94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540103"/>
                <a:ext cx="4016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09BC0F-B1D9-8D4B-9C71-7D598FA1F41A}"/>
                  </a:ext>
                </a:extLst>
              </p:cNvPr>
              <p:cNvSpPr txBox="1"/>
              <p:nvPr/>
            </p:nvSpPr>
            <p:spPr>
              <a:xfrm>
                <a:off x="5907551" y="1312038"/>
                <a:ext cx="763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09BC0F-B1D9-8D4B-9C71-7D598FA1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1" y="1312038"/>
                <a:ext cx="76335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87683FC3-91A5-2745-9572-10E25E189E71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0800000" flipV="1">
            <a:off x="838200" y="3524250"/>
            <a:ext cx="12700" cy="1276350"/>
          </a:xfrm>
          <a:prstGeom prst="curvedConnector3">
            <a:avLst>
              <a:gd name="adj1" fmla="val 1800000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3F977A1-BD38-A74B-B6B9-F47EF4937C24}"/>
              </a:ext>
            </a:extLst>
          </p:cNvPr>
          <p:cNvGrpSpPr/>
          <p:nvPr/>
        </p:nvGrpSpPr>
        <p:grpSpPr>
          <a:xfrm>
            <a:off x="3953172" y="2017363"/>
            <a:ext cx="4874231" cy="3621437"/>
            <a:chOff x="3953172" y="2017363"/>
            <a:chExt cx="4874231" cy="3621437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46C74B7-CE97-B04C-9AED-710C640B0C6B}"/>
                </a:ext>
              </a:extLst>
            </p:cNvPr>
            <p:cNvSpPr/>
            <p:nvPr/>
          </p:nvSpPr>
          <p:spPr>
            <a:xfrm>
              <a:off x="5701469" y="506072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EE787F5-7D5E-FF4A-9FB9-A818CD585D3D}"/>
                </a:ext>
              </a:extLst>
            </p:cNvPr>
            <p:cNvSpPr/>
            <p:nvPr/>
          </p:nvSpPr>
          <p:spPr>
            <a:xfrm>
              <a:off x="6605558" y="426117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6FE832-8534-2D46-A6EB-D6BB588205E6}"/>
                </a:ext>
              </a:extLst>
            </p:cNvPr>
            <p:cNvSpPr/>
            <p:nvPr/>
          </p:nvSpPr>
          <p:spPr>
            <a:xfrm>
              <a:off x="4826728" y="426117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92D3ECF-D5BA-1048-93EC-AD1FAB771CA1}"/>
                </a:ext>
              </a:extLst>
            </p:cNvPr>
            <p:cNvSpPr/>
            <p:nvPr/>
          </p:nvSpPr>
          <p:spPr>
            <a:xfrm>
              <a:off x="7509964" y="3540615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4BA43C7-C08A-1743-80D1-836AB074EC0E}"/>
                </a:ext>
              </a:extLst>
            </p:cNvPr>
            <p:cNvSpPr/>
            <p:nvPr/>
          </p:nvSpPr>
          <p:spPr>
            <a:xfrm>
              <a:off x="6553200" y="2743200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C12EE89-DA57-B04D-8F0D-9C7AFDF3DC50}"/>
                </a:ext>
              </a:extLst>
            </p:cNvPr>
            <p:cNvSpPr/>
            <p:nvPr/>
          </p:nvSpPr>
          <p:spPr>
            <a:xfrm>
              <a:off x="5701469" y="3519609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69D7A3E-F11C-6340-A2A7-C6D3AA1B8452}"/>
                </a:ext>
              </a:extLst>
            </p:cNvPr>
            <p:cNvSpPr/>
            <p:nvPr/>
          </p:nvSpPr>
          <p:spPr>
            <a:xfrm>
              <a:off x="3953172" y="3519609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B33D6D3-659F-BB4A-9841-182B4CDC3E88}"/>
                </a:ext>
              </a:extLst>
            </p:cNvPr>
            <p:cNvSpPr/>
            <p:nvPr/>
          </p:nvSpPr>
          <p:spPr>
            <a:xfrm>
              <a:off x="4826340" y="2734918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F85CDD2-F577-2346-98CB-714E782A843B}"/>
                </a:ext>
              </a:extLst>
            </p:cNvPr>
            <p:cNvSpPr/>
            <p:nvPr/>
          </p:nvSpPr>
          <p:spPr>
            <a:xfrm>
              <a:off x="5630487" y="2017363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F299F1B-3803-F942-8584-7D9ACE7243E1}"/>
                </a:ext>
              </a:extLst>
            </p:cNvPr>
            <p:cNvGrpSpPr/>
            <p:nvPr/>
          </p:nvGrpSpPr>
          <p:grpSpPr>
            <a:xfrm>
              <a:off x="5872812" y="2098205"/>
              <a:ext cx="904089" cy="416395"/>
              <a:chOff x="5872812" y="2098205"/>
              <a:chExt cx="904089" cy="416395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24FBEE3-802E-7E4B-8643-B3430AA85E3A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0D06B5A-8842-594D-B08F-95B514BA0B5D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386B5EE-70A4-224F-9F2D-C117ECC0F0CD}"/>
                </a:ext>
              </a:extLst>
            </p:cNvPr>
            <p:cNvGrpSpPr/>
            <p:nvPr/>
          </p:nvGrpSpPr>
          <p:grpSpPr>
            <a:xfrm>
              <a:off x="6776901" y="2841155"/>
              <a:ext cx="904089" cy="416395"/>
              <a:chOff x="5872812" y="2098205"/>
              <a:chExt cx="904089" cy="416395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428884D-5A94-BB4F-8A54-FC22D4EF298F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033091E-547F-2E48-8A78-2BE5489B3580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19CB0D5-F6DA-AA43-972C-24DA6932B683}"/>
                </a:ext>
              </a:extLst>
            </p:cNvPr>
            <p:cNvGrpSpPr/>
            <p:nvPr/>
          </p:nvGrpSpPr>
          <p:grpSpPr>
            <a:xfrm>
              <a:off x="7680990" y="3600451"/>
              <a:ext cx="904089" cy="416395"/>
              <a:chOff x="5872812" y="2098205"/>
              <a:chExt cx="904089" cy="416395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3F97CFE-4A53-FB44-8AEC-7C4BC7DB1413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50631E0-5C9C-2B49-BE68-52B7DF86F7DA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7145FEB-89A7-BD4A-B300-B098171F3270}"/>
                </a:ext>
              </a:extLst>
            </p:cNvPr>
            <p:cNvGrpSpPr/>
            <p:nvPr/>
          </p:nvGrpSpPr>
          <p:grpSpPr>
            <a:xfrm>
              <a:off x="5039705" y="2839767"/>
              <a:ext cx="904089" cy="416395"/>
              <a:chOff x="5872812" y="2098205"/>
              <a:chExt cx="904089" cy="41639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4D5D7DE-56C0-8A45-8D2D-474B94B416C0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5E05072-4E5D-7C45-AD54-1109ECE18479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FAF64B3-695C-7A42-B4FA-038918074A77}"/>
                </a:ext>
              </a:extLst>
            </p:cNvPr>
            <p:cNvGrpSpPr/>
            <p:nvPr/>
          </p:nvGrpSpPr>
          <p:grpSpPr>
            <a:xfrm>
              <a:off x="5943794" y="3582717"/>
              <a:ext cx="904089" cy="416395"/>
              <a:chOff x="5872812" y="2098205"/>
              <a:chExt cx="904089" cy="416395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B77701B-8A3E-D141-B96B-31A638E9B712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79FF62B-E6A8-1647-A74A-8E277A6AF720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DEC9D0D-7D84-CD4B-91DC-CAC5098C67CB}"/>
                </a:ext>
              </a:extLst>
            </p:cNvPr>
            <p:cNvGrpSpPr/>
            <p:nvPr/>
          </p:nvGrpSpPr>
          <p:grpSpPr>
            <a:xfrm>
              <a:off x="6847883" y="4342013"/>
              <a:ext cx="904089" cy="416395"/>
              <a:chOff x="5872812" y="2098205"/>
              <a:chExt cx="904089" cy="416395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159F1D5-2CA1-E84E-B370-C81D336149E8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F2A5DF8-BFDA-C743-B689-50F2880145D6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BBCF827-4A01-0645-B05F-745B72116AC0}"/>
                </a:ext>
              </a:extLst>
            </p:cNvPr>
            <p:cNvGrpSpPr/>
            <p:nvPr/>
          </p:nvGrpSpPr>
          <p:grpSpPr>
            <a:xfrm>
              <a:off x="4158325" y="3600451"/>
              <a:ext cx="904089" cy="416395"/>
              <a:chOff x="5872812" y="2098205"/>
              <a:chExt cx="904089" cy="416395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B0A3672-80EC-424D-BB50-BCAA0D2DF060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5C34B32-45D5-DC4D-98A8-FF0766A50568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99F32F0-98CB-4C45-8F01-EFED09A0A880}"/>
                </a:ext>
              </a:extLst>
            </p:cNvPr>
            <p:cNvGrpSpPr/>
            <p:nvPr/>
          </p:nvGrpSpPr>
          <p:grpSpPr>
            <a:xfrm>
              <a:off x="5062414" y="4343401"/>
              <a:ext cx="904089" cy="416395"/>
              <a:chOff x="5872812" y="2098205"/>
              <a:chExt cx="904089" cy="416395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F065132-AA26-D944-ABB3-6E2B7BDB5FAE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78616E7-96B5-4641-A74C-F264C84AD0A9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AA014C9-BCA8-FF43-8E18-06ED80A5C2C2}"/>
                </a:ext>
              </a:extLst>
            </p:cNvPr>
            <p:cNvGrpSpPr/>
            <p:nvPr/>
          </p:nvGrpSpPr>
          <p:grpSpPr>
            <a:xfrm>
              <a:off x="5966503" y="5102697"/>
              <a:ext cx="904089" cy="416395"/>
              <a:chOff x="5872812" y="2098205"/>
              <a:chExt cx="904089" cy="41639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D18599F-0965-EF4C-A648-16FA25CE14ED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751D75C-AB98-B541-BF0E-8010E002202B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58E1FE2-6F9D-834E-A8E9-D0AA48906D49}"/>
              </a:ext>
            </a:extLst>
          </p:cNvPr>
          <p:cNvGrpSpPr/>
          <p:nvPr/>
        </p:nvGrpSpPr>
        <p:grpSpPr>
          <a:xfrm>
            <a:off x="4146106" y="2510783"/>
            <a:ext cx="1677315" cy="1586904"/>
            <a:chOff x="4146106" y="2510783"/>
            <a:chExt cx="1677315" cy="1586904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9497821-ABF7-B144-A17D-FC5A315C3CE0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5485060" y="2510783"/>
              <a:ext cx="338361" cy="22413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924433D-D052-654F-92B0-B76960A3F0EE}"/>
                </a:ext>
              </a:extLst>
            </p:cNvPr>
            <p:cNvCxnSpPr>
              <a:cxnSpLocks/>
              <a:stCxn id="112" idx="3"/>
              <a:endCxn id="113" idx="0"/>
            </p:cNvCxnSpPr>
            <p:nvPr/>
          </p:nvCxnSpPr>
          <p:spPr>
            <a:xfrm flipH="1">
              <a:off x="4611892" y="3228338"/>
              <a:ext cx="407382" cy="29127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urved Connector 126">
              <a:extLst>
                <a:ext uri="{FF2B5EF4-FFF2-40B4-BE49-F238E27FC236}">
                  <a16:creationId xmlns:a16="http://schemas.microsoft.com/office/drawing/2014/main" id="{32CBD5C9-7004-F34A-B942-B89A5AAD9BD6}"/>
                </a:ext>
              </a:extLst>
            </p:cNvPr>
            <p:cNvCxnSpPr>
              <a:cxnSpLocks/>
              <a:stCxn id="113" idx="4"/>
              <a:endCxn id="113" idx="3"/>
            </p:cNvCxnSpPr>
            <p:nvPr/>
          </p:nvCxnSpPr>
          <p:spPr>
            <a:xfrm rot="5400000" flipH="1">
              <a:off x="4336670" y="3822465"/>
              <a:ext cx="84658" cy="465786"/>
            </a:xfrm>
            <a:prstGeom prst="curvedConnector3">
              <a:avLst>
                <a:gd name="adj1" fmla="val -270028"/>
              </a:avLst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C9D96E8-7891-A040-BA09-BF020D31660A}"/>
              </a:ext>
            </a:extLst>
          </p:cNvPr>
          <p:cNvGrpSpPr/>
          <p:nvPr/>
        </p:nvGrpSpPr>
        <p:grpSpPr>
          <a:xfrm>
            <a:off x="6754992" y="2306402"/>
            <a:ext cx="1879477" cy="1318871"/>
            <a:chOff x="6754992" y="2306402"/>
            <a:chExt cx="1879477" cy="1318871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831F486-527F-7645-892E-AF0F2476CC0E}"/>
                </a:ext>
              </a:extLst>
            </p:cNvPr>
            <p:cNvCxnSpPr>
              <a:cxnSpLocks/>
              <a:stCxn id="111" idx="5"/>
              <a:endCxn id="115" idx="0"/>
            </p:cNvCxnSpPr>
            <p:nvPr/>
          </p:nvCxnSpPr>
          <p:spPr>
            <a:xfrm>
              <a:off x="6754992" y="2510783"/>
              <a:ext cx="456928" cy="2324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E21D930-7CB7-B246-99E9-B6C706ECE29B}"/>
                </a:ext>
              </a:extLst>
            </p:cNvPr>
            <p:cNvCxnSpPr>
              <a:cxnSpLocks/>
              <a:stCxn id="78" idx="5"/>
              <a:endCxn id="116" idx="0"/>
            </p:cNvCxnSpPr>
            <p:nvPr/>
          </p:nvCxnSpPr>
          <p:spPr>
            <a:xfrm>
              <a:off x="7620010" y="3196570"/>
              <a:ext cx="548674" cy="3440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urved Connector 135">
              <a:extLst>
                <a:ext uri="{FF2B5EF4-FFF2-40B4-BE49-F238E27FC236}">
                  <a16:creationId xmlns:a16="http://schemas.microsoft.com/office/drawing/2014/main" id="{2B2F5371-D555-5741-8FCE-28649A9F94AA}"/>
                </a:ext>
              </a:extLst>
            </p:cNvPr>
            <p:cNvCxnSpPr>
              <a:cxnSpLocks/>
              <a:stCxn id="111" idx="6"/>
              <a:endCxn id="116" idx="7"/>
            </p:cNvCxnSpPr>
            <p:nvPr/>
          </p:nvCxnSpPr>
          <p:spPr>
            <a:xfrm>
              <a:off x="6947926" y="2306402"/>
              <a:ext cx="1686543" cy="1318871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C6C2E99-64E1-9E42-A878-12C8378E5E7C}"/>
              </a:ext>
            </a:extLst>
          </p:cNvPr>
          <p:cNvGrpSpPr/>
          <p:nvPr/>
        </p:nvGrpSpPr>
        <p:grpSpPr>
          <a:xfrm>
            <a:off x="5950845" y="3156608"/>
            <a:ext cx="1779218" cy="1189222"/>
            <a:chOff x="5950845" y="3156608"/>
            <a:chExt cx="1779218" cy="1189222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3F24C971-826D-5A4F-915F-4F3791F7AA05}"/>
                </a:ext>
              </a:extLst>
            </p:cNvPr>
            <p:cNvCxnSpPr>
              <a:cxnSpLocks/>
              <a:stCxn id="112" idx="5"/>
              <a:endCxn id="114" idx="0"/>
            </p:cNvCxnSpPr>
            <p:nvPr/>
          </p:nvCxnSpPr>
          <p:spPr>
            <a:xfrm>
              <a:off x="5950845" y="3228338"/>
              <a:ext cx="409344" cy="291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72DFCCA-EFC7-E248-A1AB-033C5E042223}"/>
                </a:ext>
              </a:extLst>
            </p:cNvPr>
            <p:cNvCxnSpPr>
              <a:cxnSpLocks/>
              <a:stCxn id="114" idx="5"/>
              <a:endCxn id="118" idx="0"/>
            </p:cNvCxnSpPr>
            <p:nvPr/>
          </p:nvCxnSpPr>
          <p:spPr>
            <a:xfrm>
              <a:off x="6825974" y="4013029"/>
              <a:ext cx="438304" cy="248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urved Connector 151">
              <a:extLst>
                <a:ext uri="{FF2B5EF4-FFF2-40B4-BE49-F238E27FC236}">
                  <a16:creationId xmlns:a16="http://schemas.microsoft.com/office/drawing/2014/main" id="{D42531DB-5980-7146-83C3-4468F708493C}"/>
                </a:ext>
              </a:extLst>
            </p:cNvPr>
            <p:cNvCxnSpPr>
              <a:cxnSpLocks/>
              <a:endCxn id="118" idx="7"/>
            </p:cNvCxnSpPr>
            <p:nvPr/>
          </p:nvCxnSpPr>
          <p:spPr>
            <a:xfrm>
              <a:off x="6022884" y="3156608"/>
              <a:ext cx="1707179" cy="1189222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F85894A-BBED-F445-9E9B-042D3D3B4A53}"/>
              </a:ext>
            </a:extLst>
          </p:cNvPr>
          <p:cNvGrpSpPr/>
          <p:nvPr/>
        </p:nvGrpSpPr>
        <p:grpSpPr>
          <a:xfrm>
            <a:off x="5077677" y="3808648"/>
            <a:ext cx="1584718" cy="1294049"/>
            <a:chOff x="5985721" y="3021678"/>
            <a:chExt cx="1584718" cy="1294049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93291F48-B1F3-5349-9C78-DB1077446AC2}"/>
                </a:ext>
              </a:extLst>
            </p:cNvPr>
            <p:cNvCxnSpPr>
              <a:cxnSpLocks/>
              <a:stCxn id="113" idx="5"/>
              <a:endCxn id="117" idx="0"/>
            </p:cNvCxnSpPr>
            <p:nvPr/>
          </p:nvCxnSpPr>
          <p:spPr>
            <a:xfrm>
              <a:off x="5985721" y="3226059"/>
              <a:ext cx="407771" cy="248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1C9C393-64AB-0846-810D-C831985B74E9}"/>
                </a:ext>
              </a:extLst>
            </p:cNvPr>
            <p:cNvCxnSpPr>
              <a:cxnSpLocks/>
              <a:stCxn id="117" idx="5"/>
              <a:endCxn id="119" idx="0"/>
            </p:cNvCxnSpPr>
            <p:nvPr/>
          </p:nvCxnSpPr>
          <p:spPr>
            <a:xfrm>
              <a:off x="6859277" y="3967622"/>
              <a:ext cx="408956" cy="3061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urved Connector 162">
              <a:extLst>
                <a:ext uri="{FF2B5EF4-FFF2-40B4-BE49-F238E27FC236}">
                  <a16:creationId xmlns:a16="http://schemas.microsoft.com/office/drawing/2014/main" id="{8F1EB7E1-BDE8-A848-8B5E-395C3EBB82CE}"/>
                </a:ext>
              </a:extLst>
            </p:cNvPr>
            <p:cNvCxnSpPr>
              <a:cxnSpLocks/>
              <a:stCxn id="113" idx="6"/>
              <a:endCxn id="110" idx="0"/>
            </p:cNvCxnSpPr>
            <p:nvPr/>
          </p:nvCxnSpPr>
          <p:spPr>
            <a:xfrm>
              <a:off x="6178655" y="3021678"/>
              <a:ext cx="1391784" cy="1294049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186F090-A42C-314F-A57F-1FF2BB971108}"/>
              </a:ext>
            </a:extLst>
          </p:cNvPr>
          <p:cNvGrpSpPr/>
          <p:nvPr/>
        </p:nvGrpSpPr>
        <p:grpSpPr>
          <a:xfrm>
            <a:off x="5019662" y="3236620"/>
            <a:ext cx="1726472" cy="1602630"/>
            <a:chOff x="4140527" y="2527509"/>
            <a:chExt cx="1726472" cy="1602630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2805154-87DA-3A44-BE1E-66D62CDC6B36}"/>
                </a:ext>
              </a:extLst>
            </p:cNvPr>
            <p:cNvCxnSpPr>
              <a:cxnSpLocks/>
              <a:stCxn id="115" idx="3"/>
              <a:endCxn id="114" idx="0"/>
            </p:cNvCxnSpPr>
            <p:nvPr/>
          </p:nvCxnSpPr>
          <p:spPr>
            <a:xfrm flipH="1">
              <a:off x="5481054" y="2527509"/>
              <a:ext cx="385945" cy="28298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44C58B79-C6D2-244B-878C-C49334E83572}"/>
                </a:ext>
              </a:extLst>
            </p:cNvPr>
            <p:cNvCxnSpPr>
              <a:cxnSpLocks/>
              <a:stCxn id="114" idx="3"/>
              <a:endCxn id="117" idx="0"/>
            </p:cNvCxnSpPr>
            <p:nvPr/>
          </p:nvCxnSpPr>
          <p:spPr>
            <a:xfrm flipH="1">
              <a:off x="4606313" y="3303918"/>
              <a:ext cx="408955" cy="24814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172">
              <a:extLst>
                <a:ext uri="{FF2B5EF4-FFF2-40B4-BE49-F238E27FC236}">
                  <a16:creationId xmlns:a16="http://schemas.microsoft.com/office/drawing/2014/main" id="{EB9FF6C0-63FD-504E-8760-74C111BF2C77}"/>
                </a:ext>
              </a:extLst>
            </p:cNvPr>
            <p:cNvCxnSpPr>
              <a:cxnSpLocks/>
              <a:stCxn id="117" idx="4"/>
              <a:endCxn id="117" idx="3"/>
            </p:cNvCxnSpPr>
            <p:nvPr/>
          </p:nvCxnSpPr>
          <p:spPr>
            <a:xfrm rot="5400000" flipH="1">
              <a:off x="4331091" y="3854917"/>
              <a:ext cx="84658" cy="465786"/>
            </a:xfrm>
            <a:prstGeom prst="curvedConnector3">
              <a:avLst>
                <a:gd name="adj1" fmla="val -270028"/>
              </a:avLst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DFFED34-603B-D44D-BDF5-31C8E761E7B1}"/>
              </a:ext>
            </a:extLst>
          </p:cNvPr>
          <p:cNvGrpSpPr/>
          <p:nvPr/>
        </p:nvGrpSpPr>
        <p:grpSpPr>
          <a:xfrm>
            <a:off x="5894403" y="4034035"/>
            <a:ext cx="1808495" cy="1604765"/>
            <a:chOff x="4080412" y="2579886"/>
            <a:chExt cx="1808495" cy="1604765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42A3BD2-9019-034D-976F-CDD1AEF8A7BC}"/>
                </a:ext>
              </a:extLst>
            </p:cNvPr>
            <p:cNvCxnSpPr>
              <a:cxnSpLocks/>
              <a:stCxn id="116" idx="3"/>
              <a:endCxn id="118" idx="0"/>
            </p:cNvCxnSpPr>
            <p:nvPr/>
          </p:nvCxnSpPr>
          <p:spPr>
            <a:xfrm flipH="1">
              <a:off x="5450287" y="2579886"/>
              <a:ext cx="438620" cy="2271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FB52FCBA-1048-C146-BA21-AD3F2426AFC2}"/>
                </a:ext>
              </a:extLst>
            </p:cNvPr>
            <p:cNvCxnSpPr>
              <a:cxnSpLocks/>
              <a:endCxn id="119" idx="0"/>
            </p:cNvCxnSpPr>
            <p:nvPr/>
          </p:nvCxnSpPr>
          <p:spPr>
            <a:xfrm flipH="1">
              <a:off x="4546198" y="3303918"/>
              <a:ext cx="469072" cy="30265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urved Connector 182">
              <a:extLst>
                <a:ext uri="{FF2B5EF4-FFF2-40B4-BE49-F238E27FC236}">
                  <a16:creationId xmlns:a16="http://schemas.microsoft.com/office/drawing/2014/main" id="{97A3C428-23C0-0443-890F-DD2B065BEE17}"/>
                </a:ext>
              </a:extLst>
            </p:cNvPr>
            <p:cNvCxnSpPr>
              <a:cxnSpLocks/>
              <a:stCxn id="119" idx="4"/>
              <a:endCxn id="119" idx="3"/>
            </p:cNvCxnSpPr>
            <p:nvPr/>
          </p:nvCxnSpPr>
          <p:spPr>
            <a:xfrm rot="5400000" flipH="1">
              <a:off x="4270976" y="3909429"/>
              <a:ext cx="84658" cy="465786"/>
            </a:xfrm>
            <a:prstGeom prst="curvedConnector3">
              <a:avLst>
                <a:gd name="adj1" fmla="val -270028"/>
              </a:avLst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8" name="Curved Connector 197">
            <a:extLst>
              <a:ext uri="{FF2B5EF4-FFF2-40B4-BE49-F238E27FC236}">
                <a16:creationId xmlns:a16="http://schemas.microsoft.com/office/drawing/2014/main" id="{C939784A-CB02-2842-968B-159BBFEAE90F}"/>
              </a:ext>
            </a:extLst>
          </p:cNvPr>
          <p:cNvCxnSpPr>
            <a:cxnSpLocks/>
            <a:stCxn id="112" idx="2"/>
            <a:endCxn id="113" idx="1"/>
          </p:cNvCxnSpPr>
          <p:nvPr/>
        </p:nvCxnSpPr>
        <p:spPr>
          <a:xfrm rot="10800000" flipV="1">
            <a:off x="4146106" y="3023957"/>
            <a:ext cx="680234" cy="580310"/>
          </a:xfrm>
          <a:prstGeom prst="curvedConnector2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urved Connector 200">
            <a:extLst>
              <a:ext uri="{FF2B5EF4-FFF2-40B4-BE49-F238E27FC236}">
                <a16:creationId xmlns:a16="http://schemas.microsoft.com/office/drawing/2014/main" id="{8F1B533C-EF5B-7D45-9594-E3CA6FCF2932}"/>
              </a:ext>
            </a:extLst>
          </p:cNvPr>
          <p:cNvCxnSpPr>
            <a:cxnSpLocks/>
            <a:stCxn id="114" idx="2"/>
            <a:endCxn id="117" idx="1"/>
          </p:cNvCxnSpPr>
          <p:nvPr/>
        </p:nvCxnSpPr>
        <p:spPr>
          <a:xfrm rot="10800000" flipV="1">
            <a:off x="5019663" y="3808648"/>
            <a:ext cx="681807" cy="537182"/>
          </a:xfrm>
          <a:prstGeom prst="curvedConnector2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urved Connector 203">
            <a:extLst>
              <a:ext uri="{FF2B5EF4-FFF2-40B4-BE49-F238E27FC236}">
                <a16:creationId xmlns:a16="http://schemas.microsoft.com/office/drawing/2014/main" id="{F556DCE7-F2C4-F34E-B13C-18A61AD04510}"/>
              </a:ext>
            </a:extLst>
          </p:cNvPr>
          <p:cNvCxnSpPr>
            <a:cxnSpLocks/>
            <a:stCxn id="118" idx="2"/>
            <a:endCxn id="119" idx="1"/>
          </p:cNvCxnSpPr>
          <p:nvPr/>
        </p:nvCxnSpPr>
        <p:spPr>
          <a:xfrm rot="10800000" flipV="1">
            <a:off x="5894404" y="4550210"/>
            <a:ext cx="711155" cy="595169"/>
          </a:xfrm>
          <a:prstGeom prst="curvedConnector2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2B5C3F3-3BD0-1345-B16D-BB45E160CCC4}"/>
                  </a:ext>
                </a:extLst>
              </p:cNvPr>
              <p:cNvSpPr txBox="1"/>
              <p:nvPr/>
            </p:nvSpPr>
            <p:spPr>
              <a:xfrm>
                <a:off x="1450883" y="6084255"/>
                <a:ext cx="58006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2B5C3F3-3BD0-1345-B16D-BB45E160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83" y="6084255"/>
                <a:ext cx="580069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46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12458</TotalTime>
  <Words>3191</Words>
  <Application>Microsoft Macintosh PowerPoint</Application>
  <PresentationFormat>On-screen Show (4:3)</PresentationFormat>
  <Paragraphs>573</Paragraphs>
  <Slides>34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Office Theme</vt:lpstr>
      <vt:lpstr>Composition</vt:lpstr>
      <vt:lpstr>PowerPoint Presentation</vt:lpstr>
      <vt:lpstr>Why compose? </vt:lpstr>
      <vt:lpstr>Examples of “composition”</vt:lpstr>
      <vt:lpstr>PowerPoint Presentation</vt:lpstr>
      <vt:lpstr>Outline</vt:lpstr>
      <vt:lpstr>Composition of automata</vt:lpstr>
      <vt:lpstr>Sequential composition</vt:lpstr>
      <vt:lpstr>Parallel Composition: asynchronous transitions</vt:lpstr>
      <vt:lpstr>parallel composition: synchronous transitions</vt:lpstr>
      <vt:lpstr>Composition of (discrete) automata</vt:lpstr>
      <vt:lpstr>Reactivity: Input enabling</vt:lpstr>
      <vt:lpstr>Compatibility IOA</vt:lpstr>
      <vt:lpstr>Composition of I/O automaton</vt:lpstr>
      <vt:lpstr>PowerPoint Presentation</vt:lpstr>
      <vt:lpstr>Example: Sending process and channel</vt:lpstr>
      <vt:lpstr>FIFO channel &amp; Simple Failure Detector</vt:lpstr>
      <vt:lpstr>composing hybrid systems</vt:lpstr>
      <vt:lpstr>Hybrid IO Automaton</vt:lpstr>
      <vt:lpstr>Reactivity: Input trajectory enabling</vt:lpstr>
      <vt:lpstr>Compatibility of hybrid automata</vt:lpstr>
      <vt:lpstr>Compatibility HIOA</vt:lpstr>
      <vt:lpstr>Composition</vt:lpstr>
      <vt:lpstr>PowerPoint Presentation</vt:lpstr>
      <vt:lpstr>Closure under composition</vt:lpstr>
      <vt:lpstr>Hybrid IO Automaton</vt:lpstr>
      <vt:lpstr>Example 2: Periodically Sending Process</vt:lpstr>
      <vt:lpstr>Time bounded channel &amp; Simple Failure Detector</vt:lpstr>
      <vt:lpstr>Example 3: Oscillator and pulse generator</vt:lpstr>
      <vt:lpstr>Composed automaton</vt:lpstr>
      <vt:lpstr>Restriction operation on exections</vt:lpstr>
      <vt:lpstr>Properties of Compositions</vt:lpstr>
      <vt:lpstr>properties of executions of composed automata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Time Input/Output Automata</dc:title>
  <dc:creator>Sayan Mitras</dc:creator>
  <cp:lastModifiedBy>Mitra, Sayan</cp:lastModifiedBy>
  <cp:revision>187</cp:revision>
  <cp:lastPrinted>2012-09-13T02:08:59Z</cp:lastPrinted>
  <dcterms:created xsi:type="dcterms:W3CDTF">2012-09-05T03:58:04Z</dcterms:created>
  <dcterms:modified xsi:type="dcterms:W3CDTF">2021-11-09T18:20:47Z</dcterms:modified>
</cp:coreProperties>
</file>